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6" r:id="rId9"/>
    <p:sldId id="267" r:id="rId10"/>
    <p:sldId id="268" r:id="rId11"/>
    <p:sldId id="269" r:id="rId12"/>
    <p:sldId id="270" r:id="rId13"/>
    <p:sldId id="286" r:id="rId14"/>
    <p:sldId id="271" r:id="rId15"/>
    <p:sldId id="272" r:id="rId16"/>
    <p:sldId id="279" r:id="rId17"/>
    <p:sldId id="284" r:id="rId18"/>
    <p:sldId id="285" r:id="rId19"/>
    <p:sldId id="262" r:id="rId20"/>
    <p:sldId id="283" r:id="rId21"/>
    <p:sldId id="288" r:id="rId22"/>
    <p:sldId id="289" r:id="rId23"/>
    <p:sldId id="290" r:id="rId24"/>
    <p:sldId id="291" r:id="rId25"/>
    <p:sldId id="295" r:id="rId26"/>
    <p:sldId id="292" r:id="rId27"/>
    <p:sldId id="293" r:id="rId28"/>
    <p:sldId id="296" r:id="rId29"/>
    <p:sldId id="297" r:id="rId30"/>
    <p:sldId id="298" r:id="rId31"/>
    <p:sldId id="273" r:id="rId32"/>
    <p:sldId id="277" r:id="rId33"/>
    <p:sldId id="299" r:id="rId34"/>
    <p:sldId id="301" r:id="rId35"/>
    <p:sldId id="302" r:id="rId36"/>
    <p:sldId id="303" r:id="rId37"/>
    <p:sldId id="304" r:id="rId38"/>
    <p:sldId id="305" r:id="rId39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.VnCooper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91C6"/>
    <a:srgbClr val="FDFA6E"/>
    <a:srgbClr val="FF9933"/>
    <a:srgbClr val="CC0099"/>
    <a:srgbClr val="0000FF"/>
    <a:srgbClr val="F4FEC2"/>
    <a:srgbClr val="C4FCC5"/>
    <a:srgbClr val="8BF9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0" autoAdjust="0"/>
    <p:restoredTop sz="94200" autoAdjust="0"/>
  </p:normalViewPr>
  <p:slideViewPr>
    <p:cSldViewPr>
      <p:cViewPr varScale="1">
        <p:scale>
          <a:sx n="65" d="100"/>
          <a:sy n="65" d="100"/>
        </p:scale>
        <p:origin x="-138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C0E2F-E524-4F92-9109-A7A5DBB7D1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7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FB34F-7781-45EA-911E-0E255A628A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61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1A41F-3AFF-4369-B49C-15967C0055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74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E33D4-3A03-423B-9270-751B307B1B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2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C13533-2AD1-47E8-BB32-A9B8DBB9BF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42717-BC6A-447A-A583-5738EBBB995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4A63D-82FF-40FB-B1B4-3559641CFE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4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E15E0-E4C1-4070-B6C5-D6811BF96A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09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CDB40-E664-46EA-A0E6-78A4FCAA4C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4221B-2872-4F4E-A762-B27C74E18E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1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7F6F4-3720-4344-9970-A4102B6A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C850908-3702-47AA-A460-08A05E0339C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phuthoteen.sao.vn/teen/redirector.php?url=http%3A%2F%2Fgiaitri.tuvanonline.com%2Fvcheckvirus.php%3Furl%3Dhttp%253A%252F%252Fi109.photobucket.com%252Falbums%252Fn60%252Ftoongtoong%252F3.gi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gi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80.jpeg"/><Relationship Id="rId10" Type="http://schemas.openxmlformats.org/officeDocument/2006/relationships/slide" Target="slide35.xml"/><Relationship Id="rId4" Type="http://schemas.openxmlformats.org/officeDocument/2006/relationships/slide" Target="slide37.xml"/><Relationship Id="rId9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huthoteen.sao.vn/teen/redirector.php?url=http%3A%2F%2Fgiaitri.tuvanonline.com%2Fvcheckvirus.php%3Furl%3Dhttp%253A%252F%252Fi109.photobucket.com%252Falbums%252Fn60%252Ftoongtoong%252F2.gi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609600"/>
            <a:ext cx="7162800" cy="838200"/>
          </a:xfrm>
        </p:spPr>
        <p:txBody>
          <a:bodyPr/>
          <a:lstStyle/>
          <a:p>
            <a:r>
              <a:rPr lang="en-US" sz="2100" b="1" dirty="0">
                <a:solidFill>
                  <a:schemeClr val="accent2"/>
                </a:solidFill>
              </a:rPr>
              <a:t>PHÒNG GIÁO DỤC VÀ ĐÀO TẠO QUẬN </a:t>
            </a:r>
            <a:r>
              <a:rPr lang="en-US" sz="2100" b="1" dirty="0" smtClean="0">
                <a:solidFill>
                  <a:schemeClr val="accent2"/>
                </a:solidFill>
              </a:rPr>
              <a:t>LONG BIEN</a:t>
            </a:r>
            <a:r>
              <a:rPr lang="en-US" sz="2100" b="1" dirty="0">
                <a:solidFill>
                  <a:schemeClr val="accent2"/>
                </a:solidFill>
              </a:rPr>
              <a:t/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</a:rPr>
              <a:t>TRƯỜNG TIỂU HỌC </a:t>
            </a:r>
            <a:r>
              <a:rPr lang="en-US" sz="2100" b="1" dirty="0" smtClean="0">
                <a:solidFill>
                  <a:schemeClr val="accent2"/>
                </a:solidFill>
              </a:rPr>
              <a:t>ÁI MỘ A</a:t>
            </a:r>
            <a:r>
              <a:rPr lang="en-US" sz="2100" b="1" dirty="0">
                <a:solidFill>
                  <a:schemeClr val="accent2"/>
                </a:solidFill>
              </a:rPr>
              <a:t/>
            </a:r>
            <a:br>
              <a:rPr lang="en-US" sz="2100" b="1" dirty="0">
                <a:solidFill>
                  <a:schemeClr val="accent2"/>
                </a:solidFill>
              </a:rPr>
            </a:br>
            <a:r>
              <a:rPr lang="en-US" sz="2100" b="1" dirty="0">
                <a:solidFill>
                  <a:schemeClr val="accent2"/>
                </a:solidFill>
                <a:sym typeface="Wingdings" pitchFamily="2" charset="2"/>
              </a:rPr>
              <a:t>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14600" y="1582738"/>
            <a:ext cx="480060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Tự nhiên và Xã hội</a:t>
            </a:r>
          </a:p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Lớp 2B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447800" y="2895600"/>
            <a:ext cx="6477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194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Times"/>
              </a:rPr>
              <a:t>Moät  soá loaøi vaät soáng treân caïn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365576" y="5576888"/>
            <a:ext cx="4219425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latin typeface="Arial" charset="0"/>
              </a:rPr>
              <a:t>Người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dạy</a:t>
            </a:r>
            <a:r>
              <a:rPr lang="en-US" b="1" dirty="0">
                <a:latin typeface="Arial" charset="0"/>
              </a:rPr>
              <a:t>: </a:t>
            </a:r>
            <a:r>
              <a:rPr lang="en-US" b="1" dirty="0" err="1">
                <a:latin typeface="Arial" charset="0"/>
              </a:rPr>
              <a:t>Nguyễn</a:t>
            </a:r>
            <a:r>
              <a:rPr lang="en-US" b="1" dirty="0">
                <a:latin typeface="Arial" charset="0"/>
              </a:rPr>
              <a:t> </a:t>
            </a:r>
            <a:r>
              <a:rPr lang="en-US" b="1" dirty="0" err="1" smtClean="0">
                <a:latin typeface="Arial" charset="0"/>
              </a:rPr>
              <a:t>Thị</a:t>
            </a:r>
            <a:r>
              <a:rPr lang="en-US" b="1" smtClean="0">
                <a:latin typeface="Arial" charset="0"/>
              </a:rPr>
              <a:t> Minh</a:t>
            </a:r>
            <a:endParaRPr lang="en-US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Nai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5943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2971800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</a:rPr>
              <a:t>Hươu tập trung sinh sống ở các đồng cỏ. Thức ăn chủ yếu của hươu là chồi non, cỏ hay lá cây. Chúng là loài vật sống hoang dã và còn được nuôi trong vườn thú.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ho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17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25146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Arial" charset="0"/>
              </a:rPr>
              <a:t>Chó được nuôi trong nhà. Chúng ăn xương, thịt và là vật nuôi.</a:t>
            </a:r>
            <a:endParaRPr lang="en-US" sz="3600" b="1">
              <a:solidFill>
                <a:srgbClr val="0000FF"/>
              </a:solidFill>
              <a:latin typeface="VNI-Time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Tho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52400" y="304800"/>
            <a:ext cx="2895600" cy="61341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Arial" charset="0"/>
              </a:rPr>
              <a:t>Thỏ rừng sống trong hang. Thức ăn của chúng là cà rốt, cỏ, nấm và một số lá cây. Chúng là loài vật sống hoang dã.</a:t>
            </a:r>
            <a:r>
              <a:rPr lang="en-US" sz="3600" b="1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d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9" name="Picture 5" descr="gi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4419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6" descr="chu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62400"/>
            <a:ext cx="4724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533400" y="228600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Arial" charset="0"/>
              </a:rPr>
              <a:t>Một số loài vật sống trong lòng đất</a:t>
            </a:r>
          </a:p>
        </p:txBody>
      </p:sp>
      <p:pic>
        <p:nvPicPr>
          <p:cNvPr id="36872" name="Picture 8" descr="ki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7244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o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5257800"/>
            <a:ext cx="9144000" cy="16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00FF"/>
                </a:solidFill>
                <a:latin typeface="Arial" charset="0"/>
              </a:rPr>
              <a:t>Hổ sống ở rừng sâu, bụi rậm</a:t>
            </a:r>
            <a:r>
              <a:rPr lang="en-US" sz="3400">
                <a:solidFill>
                  <a:srgbClr val="0000FF"/>
                </a:solidFill>
                <a:latin typeface="Arial" charset="0"/>
              </a:rPr>
              <a:t>. Chúng ăn thịt muông thú trong rừng. Hổ l</a:t>
            </a:r>
            <a:r>
              <a:rPr lang="en-US" sz="3200">
                <a:solidFill>
                  <a:srgbClr val="0000FF"/>
                </a:solidFill>
                <a:latin typeface="Arial" charset="0"/>
              </a:rPr>
              <a:t>à loài động vật hoang dã và còn được nuôi trong vườn thú.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4" name="Picture 6" descr="Ga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40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52400" y="1219200"/>
            <a:ext cx="25146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Arial" charset="0"/>
              </a:rPr>
              <a:t>Gà ăn thóc, gạo, giun. Gà thường được nuôi trong gia đình.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187450" y="714375"/>
            <a:ext cx="20399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  <a:latin typeface="VNI-Vari" pitchFamily="2" charset="0"/>
              </a:rPr>
              <a:t>VAÄT NUOÂI</a:t>
            </a:r>
          </a:p>
        </p:txBody>
      </p:sp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3976688" y="4132263"/>
            <a:ext cx="2362200" cy="2087562"/>
            <a:chOff x="1380" y="2516"/>
            <a:chExt cx="1488" cy="1315"/>
          </a:xfrm>
        </p:grpSpPr>
        <p:pic>
          <p:nvPicPr>
            <p:cNvPr id="29700" name="Picture 4" descr="LacD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0" y="2516"/>
              <a:ext cx="1488" cy="98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1776" y="3600"/>
              <a:ext cx="6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LAÏC ÑAØ</a:t>
              </a:r>
            </a:p>
          </p:txBody>
        </p:sp>
      </p:grpSp>
      <p:grpSp>
        <p:nvGrpSpPr>
          <p:cNvPr id="29702" name="Group 6"/>
          <p:cNvGrpSpPr>
            <a:grpSpLocks/>
          </p:cNvGrpSpPr>
          <p:nvPr/>
        </p:nvGrpSpPr>
        <p:grpSpPr bwMode="auto">
          <a:xfrm>
            <a:off x="838200" y="1727200"/>
            <a:ext cx="2133600" cy="1930400"/>
            <a:chOff x="3984" y="839"/>
            <a:chExt cx="1344" cy="1216"/>
          </a:xfrm>
        </p:grpSpPr>
        <p:pic>
          <p:nvPicPr>
            <p:cNvPr id="29703" name="Picture 7" descr="B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839"/>
              <a:ext cx="1344" cy="889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4" name="Text Box 8"/>
            <p:cNvSpPr txBox="1">
              <a:spLocks noChangeArrowheads="1"/>
            </p:cNvSpPr>
            <p:nvPr/>
          </p:nvSpPr>
          <p:spPr bwMode="auto">
            <a:xfrm>
              <a:off x="4320" y="1824"/>
              <a:ext cx="64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CON BOØ</a:t>
              </a:r>
            </a:p>
          </p:txBody>
        </p:sp>
      </p:grpSp>
      <p:grpSp>
        <p:nvGrpSpPr>
          <p:cNvPr id="29705" name="Group 9"/>
          <p:cNvGrpSpPr>
            <a:grpSpLocks/>
          </p:cNvGrpSpPr>
          <p:nvPr/>
        </p:nvGrpSpPr>
        <p:grpSpPr bwMode="auto">
          <a:xfrm>
            <a:off x="4114800" y="1722438"/>
            <a:ext cx="2133600" cy="1966912"/>
            <a:chOff x="2208" y="816"/>
            <a:chExt cx="1344" cy="1239"/>
          </a:xfrm>
        </p:grpSpPr>
        <p:pic>
          <p:nvPicPr>
            <p:cNvPr id="29706" name="Picture 10" descr="N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816"/>
              <a:ext cx="1344" cy="903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2496" y="1824"/>
              <a:ext cx="86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CON HÖÔU</a:t>
              </a:r>
            </a:p>
          </p:txBody>
        </p:sp>
      </p:grpSp>
      <p:grpSp>
        <p:nvGrpSpPr>
          <p:cNvPr id="29708" name="Group 12"/>
          <p:cNvGrpSpPr>
            <a:grpSpLocks/>
          </p:cNvGrpSpPr>
          <p:nvPr/>
        </p:nvGrpSpPr>
        <p:grpSpPr bwMode="auto">
          <a:xfrm>
            <a:off x="2057400" y="3962400"/>
            <a:ext cx="1524000" cy="2271713"/>
            <a:chOff x="276" y="2400"/>
            <a:chExt cx="960" cy="1431"/>
          </a:xfrm>
        </p:grpSpPr>
        <p:pic>
          <p:nvPicPr>
            <p:cNvPr id="29709" name="Picture 13" descr="Ch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2400"/>
              <a:ext cx="960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0" name="Text Box 14"/>
            <p:cNvSpPr txBox="1">
              <a:spLocks noChangeArrowheads="1"/>
            </p:cNvSpPr>
            <p:nvPr/>
          </p:nvSpPr>
          <p:spPr bwMode="auto">
            <a:xfrm>
              <a:off x="336" y="3600"/>
              <a:ext cx="7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CON CHOÙ</a:t>
              </a:r>
            </a:p>
          </p:txBody>
        </p:sp>
      </p:grpSp>
      <p:grpSp>
        <p:nvGrpSpPr>
          <p:cNvPr id="29711" name="Group 15"/>
          <p:cNvGrpSpPr>
            <a:grpSpLocks/>
          </p:cNvGrpSpPr>
          <p:nvPr/>
        </p:nvGrpSpPr>
        <p:grpSpPr bwMode="auto">
          <a:xfrm>
            <a:off x="6477000" y="1711325"/>
            <a:ext cx="2209800" cy="1992313"/>
            <a:chOff x="432" y="800"/>
            <a:chExt cx="1392" cy="1255"/>
          </a:xfrm>
        </p:grpSpPr>
        <p:pic>
          <p:nvPicPr>
            <p:cNvPr id="29712" name="Picture 16" descr="Th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800"/>
              <a:ext cx="1392" cy="928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672" y="1824"/>
              <a:ext cx="8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THOÛ RÖØNG</a:t>
              </a:r>
            </a:p>
          </p:txBody>
        </p:sp>
      </p:grpSp>
      <p:grpSp>
        <p:nvGrpSpPr>
          <p:cNvPr id="29714" name="Group 18"/>
          <p:cNvGrpSpPr>
            <a:grpSpLocks/>
          </p:cNvGrpSpPr>
          <p:nvPr/>
        </p:nvGrpSpPr>
        <p:grpSpPr bwMode="auto">
          <a:xfrm>
            <a:off x="6477000" y="4160838"/>
            <a:ext cx="2286000" cy="2049462"/>
            <a:chOff x="4068" y="2540"/>
            <a:chExt cx="1440" cy="1291"/>
          </a:xfrm>
        </p:grpSpPr>
        <p:pic>
          <p:nvPicPr>
            <p:cNvPr id="29715" name="Picture 19" descr="H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" y="2540"/>
              <a:ext cx="1440" cy="96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6" name="Text Box 20"/>
            <p:cNvSpPr txBox="1">
              <a:spLocks noChangeArrowheads="1"/>
            </p:cNvSpPr>
            <p:nvPr/>
          </p:nvSpPr>
          <p:spPr bwMode="auto">
            <a:xfrm>
              <a:off x="4272" y="3600"/>
              <a:ext cx="10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CON HOÅ (COÏP)</a:t>
              </a:r>
            </a:p>
          </p:txBody>
        </p:sp>
      </p:grpSp>
      <p:grpSp>
        <p:nvGrpSpPr>
          <p:cNvPr id="29717" name="Group 21"/>
          <p:cNvGrpSpPr>
            <a:grpSpLocks/>
          </p:cNvGrpSpPr>
          <p:nvPr/>
        </p:nvGrpSpPr>
        <p:grpSpPr bwMode="auto">
          <a:xfrm>
            <a:off x="457200" y="3962400"/>
            <a:ext cx="1371600" cy="2271713"/>
            <a:chOff x="3060" y="2400"/>
            <a:chExt cx="864" cy="1431"/>
          </a:xfrm>
        </p:grpSpPr>
        <p:pic>
          <p:nvPicPr>
            <p:cNvPr id="29718" name="Picture 22" descr="G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" y="2400"/>
              <a:ext cx="864" cy="1104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719" name="Text Box 23"/>
            <p:cNvSpPr txBox="1">
              <a:spLocks noChangeArrowheads="1"/>
            </p:cNvSpPr>
            <p:nvPr/>
          </p:nvSpPr>
          <p:spPr bwMode="auto">
            <a:xfrm>
              <a:off x="3120" y="3600"/>
              <a:ext cx="66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sz="1800" b="1">
                  <a:solidFill>
                    <a:srgbClr val="0000FF"/>
                  </a:solidFill>
                  <a:latin typeface="VNI-Vari" pitchFamily="2" charset="0"/>
                </a:rPr>
                <a:t>CON GAØ</a:t>
              </a:r>
            </a:p>
          </p:txBody>
        </p:sp>
      </p:grp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5148263" y="657225"/>
            <a:ext cx="23383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3200">
                <a:solidFill>
                  <a:srgbClr val="FF0000"/>
                </a:solidFill>
                <a:latin typeface="VNI-Vari" pitchFamily="2" charset="0"/>
              </a:rPr>
              <a:t>HOANG DAÕ</a:t>
            </a: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 flipH="1">
            <a:off x="3790950" y="209550"/>
            <a:ext cx="19050" cy="6419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9722" name="Group 5"/>
          <p:cNvGrpSpPr>
            <a:grpSpLocks/>
          </p:cNvGrpSpPr>
          <p:nvPr/>
        </p:nvGrpSpPr>
        <p:grpSpPr bwMode="auto">
          <a:xfrm>
            <a:off x="0" y="0"/>
            <a:ext cx="9144000" cy="6948488"/>
            <a:chOff x="0" y="-19"/>
            <a:chExt cx="5760" cy="4377"/>
          </a:xfrm>
        </p:grpSpPr>
        <p:pic>
          <p:nvPicPr>
            <p:cNvPr id="29723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4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5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6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27" name="AutoShape 31"/>
          <p:cNvSpPr>
            <a:spLocks noChangeArrowheads="1"/>
          </p:cNvSpPr>
          <p:nvPr/>
        </p:nvSpPr>
        <p:spPr bwMode="auto">
          <a:xfrm>
            <a:off x="1524000" y="1219200"/>
            <a:ext cx="6477000" cy="3657600"/>
          </a:xfrm>
          <a:prstGeom prst="cloudCallout">
            <a:avLst>
              <a:gd name="adj1" fmla="val -25440"/>
              <a:gd name="adj2" fmla="val 75000"/>
            </a:avLst>
          </a:prstGeom>
          <a:solidFill>
            <a:srgbClr val="C4FCC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400" b="1">
                <a:solidFill>
                  <a:srgbClr val="0000FF"/>
                </a:solidFill>
                <a:latin typeface="Arial" charset="0"/>
              </a:rPr>
              <a:t>Kể thêm tên của một số loài vật nuôi hay vật sống hoang dã mà em biết?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11111E-6 4.81481E-6 C 0.00157 0.00139 0.00313 0.00324 0.00487 0.0044 C 0.00643 0.00532 0.00817 0.00532 0.00973 0.00648 C 0.02553 0.01828 0.01285 0.01366 0.02744 0.01736 C 0.03907 0.02731 0.05452 0.02546 0.06789 0.03032 C 0.08664 0.03727 0.10504 0.04745 0.12431 0.05162 C 0.15695 0.06666 0.17397 0.06875 0.21129 0.07106 C 0.28976 0.08356 0.36876 0.08958 0.44688 0.10555 C 0.46876 0.11504 0.49584 0.10879 0.51789 0.09907 C 0.54584 0.0868 0.52466 0.09491 0.54046 0.08611 C 0.54463 0.08379 0.55331 0.07963 0.55331 0.07963 C 0.55938 0.07361 0.56685 0.07129 0.57258 0.06458 C 0.59497 0.03842 0.56824 0.06412 0.58386 0.04953 C 0.58612 0.04514 0.5882 0.04097 0.59046 0.03657 C 0.5915 0.03449 0.59358 0.03032 0.59358 0.03032 C 0.59654 0.01805 0.59914 0.00625 0.60174 -0.00625 C 0.6007 -0.02269 0.6007 -0.03959 0.59844 -0.05579 C 0.59688 -0.06713 0.58074 -0.08334 0.57258 -0.08588 C 0.55851 -0.11505 0.49914 -0.09468 0.49358 -0.09445 C 0.48838 -0.09213 0.48265 -0.09259 0.47744 -0.09028 C 0.47449 -0.08889 0.47223 -0.08565 0.46945 -0.0838 C 0.46494 -0.08079 0.45487 -0.07732 0.45487 -0.07732 C 0.44324 -0.06181 0.44792 -0.06922 0.44046 -0.05579 C 0.43699 -0.04259 0.42796 -0.03403 0.42431 -0.0213 C 0.42188 -0.01273 0.42344 -0.0169 0.41945 -0.00857 C 0.41442 0.01435 0.40886 0.03727 0.40487 0.06041 C 0.39949 0.09143 0.40452 0.07222 0.39844 0.09259 C 0.39567 0.11041 0.39254 0.12778 0.39202 0.14629 C 0.39133 0.16528 0.40001 0.20764 0.40817 0.22384 C 0.41459 0.25 0.41876 0.27569 0.42084 0.30324 C 0.41997 0.32616 0.41963 0.3493 0.41789 0.37222 C 0.41685 0.38264 0.41285 0.38703 0.40973 0.39583 C 0.40487 0.40833 0.40226 0.42453 0.39358 0.43241 C 0.38994 0.44004 0.38647 0.44467 0.38074 0.44953 C 0.37154 0.46736 0.35904 0.47176 0.34358 0.47546 C 0.31893 0.47407 0.2941 0.47361 0.26945 0.47106 C 0.26598 0.4706 0.26303 0.46759 0.25973 0.46666 C 0.24393 0.4618 0.22865 0.45717 0.21303 0.45162 C 0.20522 0.44491 0.19619 0.44328 0.18716 0.44097 C 0.1764 0.43356 0.16546 0.43287 0.15331 0.43032 C 0.15001 0.42824 0.14688 0.42569 0.14358 0.42384 C 0.13994 0.42199 0.13594 0.42153 0.1323 0.41944 C 0.12987 0.41805 0.12831 0.41458 0.12588 0.41296 C 0.1198 0.40903 0.11147 0.40648 0.10487 0.4044 C 0.09567 0.39699 0.08612 0.38866 0.07588 0.38495 C 0.06876 0.3787 0.06511 0.3743 0.05643 0.37222 C 0.04949 0.36666 0.04463 0.35833 0.03716 0.35486 C 0.03282 0.3493 0.02674 0.34004 0.02101 0.33565 C 0.01407 0.33032 0.01789 0.33703 0.01129 0.32916 C 0.00678 0.32384 -0.00156 0.31203 -0.00156 0.31203 C -0.00642 0.29213 0.0014 0.32129 -0.00798 0.29907 C -0.00971 0.29491 -0.01232 0.28125 -0.0144 0.27546 C -0.01492 0.27176 -0.0151 0.26805 -0.01614 0.26458 C -0.01683 0.26227 -0.01857 0.26041 -0.01926 0.2581 C -0.02083 0.25254 -0.02013 0.24583 -0.02256 0.24097 C -0.02534 0.23541 -0.0269 0.23241 -0.02899 0.22592 C -0.03072 0.22037 -0.03228 0.21458 -0.03385 0.20879 C -0.03489 0.20509 -0.03697 0.19791 -0.03697 0.19791 C -0.03645 0.16852 -0.03628 0.13912 -0.03541 0.10972 C -0.03524 0.10463 -0.03055 0.07569 -0.03055 0.07546 C -0.02638 0.04815 -0.02187 0.00324 -0.00312 -0.01273 C -0.00156 -0.01204 0.00608 -0.00949 0.00643 -0.00625 C 0.00713 -0.00023 -0.00433 0.01805 6.11111E-6 4.81481E-6 Z " pathEditMode="relative" ptsTypes="fffffffffffffffffffffffffffffffffffffffffffffffffffffffffffffff">
                                      <p:cBhvr>
                                        <p:cTn id="60" dur="5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7778E-7 -6.66667E-6 C 0.02743 -0.0014 0.05486 -0.00163 0.0823 -0.0044 C 0.08959 -0.0051 0.09844 -0.02385 0.09844 -0.02385 C 0.10764 -0.04885 0.09514 -0.0169 0.10643 -0.0389 C 0.11094 -0.04746 0.10747 -0.04862 0.11459 -0.05811 C 0.12049 -0.07917 0.11719 -0.06991 0.12431 -0.08612 C 0.12848 -0.1139 0.12952 -0.14144 0.13073 -0.16991 C 0.12969 -0.24098 0.12934 -0.31181 0.12743 -0.38288 C 0.12639 -0.41899 0.11181 -0.45695 0.09514 -0.48403 C 0.08889 -0.49422 0.09219 -0.49538 0.0823 -0.50325 C 0.07969 -0.5139 0.07275 -0.51667 0.06615 -0.52269 C 0.06372 -0.52501 0.06198 -0.52871 0.05973 -0.53126 C 0.05608 -0.53542 0.04011 -0.54607 0.03559 -0.54839 C 0.03143 -0.55047 0.02691 -0.55116 0.02257 -0.55278 C 0.01615 -0.55533 0.0033 -0.56135 0.0033 -0.56135 C -0.0302 -0.56019 -0.06215 -0.5588 -0.09514 -0.55487 C -0.10625 -0.55116 -0.12014 -0.54329 -0.12899 -0.53334 C -0.13298 -0.52871 -0.13645 -0.52339 -0.14027 -0.51829 C -0.14184 -0.51621 -0.14514 -0.51181 -0.14514 -0.51181 C -0.14722 -0.50371 -0.15121 -0.50163 -0.15486 -0.49468 C -0.15659 -0.48519 -0.15868 -0.47709 -0.16284 -0.46899 C -0.16215 -0.45672 -0.16389 -0.44329 -0.15972 -0.43241 C -0.14791 -0.40116 -0.12031 -0.39515 -0.0967 -0.39144 C -0.05902 -0.39283 -0.02135 -0.3919 0.01615 -0.39584 C 0.04393 -0.39885 0.06198 -0.42339 0.08716 -0.43241 C 0.0941 -0.44144 0.09896 -0.44954 0.10816 -0.45394 C 0.11927 -0.46876 0.11337 -0.46505 0.12431 -0.46899 C 0.1375 -0.4794 0.13021 -0.47223 0.14514 -0.4926 C 0.14861 -0.49723 0.15486 -0.49561 0.15973 -0.49677 C 0.17066 -0.51135 0.1566 -0.49491 0.17743 -0.50765 C 0.19792 -0.52038 0.16372 -0.50927 0.19028 -0.51621 C 0.20191 -0.52547 0.21563 -0.53635 0.229 -0.53982 C 0.2599 -0.56783 0.29671 -0.57339 0.3323 -0.58496 C 0.39705 -0.58172 0.35504 -0.58565 0.38386 -0.5764 C 0.39375 -0.55695 0.38039 -0.58033 0.39202 -0.56783 C 0.40243 -0.55672 0.38768 -0.56459 0.4 -0.55927 C 0.404 -0.54352 0.40243 -0.5507 0.40486 -0.53774 C 0.40903 -0.48658 0.40382 -0.56227 0.4033 -0.46251 C 0.40278 -0.35232 0.39931 -0.2426 0.40816 -0.13334 C 0.40712 -0.11552 0.40677 -0.09746 0.40486 -0.07964 C 0.40452 -0.07709 0.40243 -0.07547 0.40157 -0.07315 C 0.39792 -0.06204 0.39653 -0.04491 0.38716 -0.04098 C 0.38507 -0.03241 0.38403 -0.02871 0.37743 -0.02593 C 0.37327 -0.01482 0.36875 -0.00834 0.35973 -0.0044 C 0.35521 0.00439 0.354 0.003 0.34688 0.00648 C 0.34306 0.0206 0.34827 0.00624 0.34028 0.01504 C 0.33872 0.01666 0.33872 0.02013 0.33716 0.02152 C 0.33473 0.02384 0.33177 0.0243 0.329 0.02569 C 0.32205 0.0331 0.31493 0.03911 0.30643 0.04282 C 0.29948 0.05208 0.28837 0.06481 0.279 0.06874 C 0.26615 0.08078 0.25035 0.08495 0.23559 0.09235 C 0.22848 0.09606 0.21285 0.09675 0.21285 0.09675 C 0.18247 0.11018 0.20434 0.10138 0.12587 0.09444 C 0.1066 0.09282 0.08629 0.0831 0.06771 0.07731 C 0.05712 0.07407 0.04566 0.07268 0.03559 0.06666 C 0.02396 0.05972 0.01684 0.04745 0.00643 0.03865 C 0.00434 0.03425 0.00209 0.03009 -2.77778E-7 0.02569 C -0.00156 0.02268 -0.00451 0.02175 -0.00642 0.01921 C -0.00781 0.01735 -0.00868 0.01481 -0.00972 0.01273 C -0.00868 0.00509 -0.0085 -0.01204 -2.77778E-7 -6.66667E-6 Z " pathEditMode="relative" ptsTypes="ffffffffffffffffffffffffffffffffffffffffffffffffffffffffffff">
                                      <p:cBhvr>
                                        <p:cTn id="62" dur="5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-4.81481E-6 C 0.00764 0.00324 0.01545 0.00602 0.02257 0.01088 C 0.03195 0.01713 0.03785 0.02685 0.04844 0.03009 C 0.0625 0.03959 0.07448 0.05023 0.09028 0.05371 C 0.10833 0.06991 0.12882 0.07778 0.15 0.0838 C 0.17031 0.09722 0.18681 0.10093 0.20799 0.10972 C 0.23472 0.12084 0.25087 0.12963 0.27743 0.13542 C 0.29757 0.14445 0.31771 0.14398 0.33872 0.1463 C 0.4158 0.14421 0.46476 0.15486 0.52899 0.13334 C 0.54392 0.12824 0.56181 0.1257 0.57413 0.11181 C 0.59045 0.09352 0.59722 0.06713 0.60972 0.04514 C 0.61146 0.03357 0.61424 0.02084 0.61927 0.01088 C 0.62396 -0.01296 0.62448 -0.03773 0.62587 -0.06227 C 0.62483 -0.08032 0.62448 -0.09838 0.62257 -0.1162 C 0.6224 -0.11829 0.61719 -0.1331 0.61615 -0.13541 C 0.60191 -0.16759 0.58542 -0.17778 0.55972 -0.18912 C 0.53733 -0.20926 0.51511 -0.2 0.48542 -0.20208 C 0.39636 -0.20092 0.30955 -0.19815 0.22101 -0.19143 C 0.20903 -0.18889 0.1974 -0.18518 0.18542 -0.18287 C 0.17795 -0.17291 0.1724 -0.175 0.16285 -0.17199 C 0.1566 -0.16366 0.14879 -0.15416 0.14028 -0.15046 C 0.13386 -0.1419 0.13021 -0.13773 0.12101 -0.13541 C 0.11649 -0.12662 0.10903 -0.11736 0.10156 -0.11389 C 0.09948 -0.10509 0.0967 -0.10185 0.09028 -0.09884 C 0.08611 -0.08148 0.09236 -0.10162 0.08386 -0.09028 C 0.08264 -0.08866 0.08316 -0.08565 0.08229 -0.08379 C 0.07882 -0.07685 0.07761 -0.07731 0.07257 -0.07523 C 0.06545 -0.06574 0.06597 -0.05972 0.05642 -0.05162 C 0.05104 -0.03935 0.05139 -0.03403 0.04184 -0.02801 C 0.03924 -0.01736 0.03247 -0.00879 0.02587 -0.00208 C 0.01806 0.01806 0.00469 0.025 -0.01128 0.03009 C -0.01701 0.02639 -0.02483 0.02153 -0.01944 0.01088 C -0.0184 0.0088 -0.01614 0.00787 -0.01458 0.00648 C -0.01354 0.00371 -0.01354 -0.00116 -0.01128 -0.00208 C -0.00764 -0.0037 -1.11111E-6 -4.81481E-6 -1.11111E-6 -4.81481E-6 Z " pathEditMode="relative" ptsTypes="fffffffffffffffffffffffffffffffffff">
                                      <p:cBhvr>
                                        <p:cTn id="64" dur="5000" fill="hold"/>
                                        <p:tgtEl>
                                          <p:spTgt spid="297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11111E-6 5.18519E-6 C -0.00521 -0.02545 -0.01667 -0.04791 -0.03056 -0.06666 C -0.03247 -0.0692 -0.03351 -0.07314 -0.03542 -0.07522 C -0.03785 -0.07754 -0.0408 -0.078 -0.04358 -0.07939 C -0.05226 -0.09582 -0.0434 -0.0817 -0.05955 -0.09675 C -0.06615 -0.103 -0.07188 -0.11018 -0.079 -0.11596 C -0.08681 -0.12916 -0.09705 -0.13749 -0.10799 -0.14606 C -0.12153 -0.17059 -0.10417 -0.14189 -0.11927 -0.15902 C -0.12153 -0.16133 -0.12205 -0.16527 -0.12413 -0.16758 C -0.12709 -0.17106 -0.13386 -0.17615 -0.13386 -0.17615 C -0.13768 -0.18379 -0.14011 -0.18842 -0.14688 -0.19119 C -0.154 -0.20092 -0.16163 -0.20832 -0.16927 -0.21712 C -0.17674 -0.22615 -0.1809 -0.2368 -0.19028 -0.24073 C -0.19879 -0.24953 -0.20695 -0.25717 -0.21615 -0.26434 C -0.21875 -0.26643 -0.22031 -0.27082 -0.22257 -0.27314 C -0.22622 -0.27661 -0.23125 -0.27707 -0.23542 -0.27939 C -0.23854 -0.28356 -0.24115 -0.28772 -0.24514 -0.29027 C -0.25191 -0.29444 -0.2599 -0.29536 -0.26615 -0.30092 C -0.26788 -0.30231 -0.2691 -0.30439 -0.27101 -0.30531 C -0.27674 -0.30809 -0.28872 -0.3118 -0.28872 -0.3118 C -0.30243 -0.32337 -0.32761 -0.32846 -0.34358 -0.33332 C -0.38837 -0.3324 -0.4566 -0.34189 -0.50486 -0.31596 C -0.52379 -0.29073 -0.49879 -0.32082 -0.51927 -0.30531 C -0.52101 -0.30393 -0.52118 -0.30069 -0.52257 -0.29883 C -0.525 -0.29559 -0.52795 -0.29305 -0.53056 -0.29027 C -0.53281 -0.28194 -0.54028 -0.27314 -0.54514 -0.26666 C -0.54775 -0.25948 -0.54983 -0.25207 -0.55313 -0.24513 C -0.55781 -0.21735 -0.56163 -0.18379 -0.56927 -0.15694 C -0.56997 -0.15439 -0.57188 -0.15277 -0.57257 -0.15045 C -0.57379 -0.14698 -0.57483 -0.14351 -0.5757 -0.13981 C -0.58281 -0.11156 -0.58698 -0.08541 -0.59028 -0.05578 C -0.59011 -0.03865 -0.59896 0.12154 -0.58542 0.19584 C -0.58507 0.20047 -0.58334 0.22408 -0.58247 0.2301 C -0.58056 0.24121 -0.57674 0.24978 -0.57413 0.26019 C -0.57153 0.29168 -0.575 0.26806 -0.56771 0.29469 C -0.56702 0.29746 -0.56719 0.3007 -0.56615 0.30325 C -0.56493 0.30556 -0.56268 0.30719 -0.56129 0.30973 C -0.55677 0.31806 -0.55729 0.32385 -0.55156 0.33126 C -0.54931 0.34052 -0.54427 0.34677 -0.54028 0.35464 C -0.53386 0.38103 -0.54115 0.35765 -0.53247 0.37431 C -0.525 0.38797 -0.53351 0.37894 -0.52413 0.38728 C -0.51945 0.39978 -0.51268 0.41529 -0.50313 0.42154 C -0.50104 0.43033 -0.49115 0.44561 -0.48559 0.45163 C -0.48229 0.45464 -0.4757 0.46019 -0.4757 0.46019 C -0.4717 0.47686 -0.47778 0.45765 -0.46945 0.46899 C -0.46111 0.47964 -0.46129 0.48913 -0.44827 0.49469 C -0.43143 0.51043 -0.45504 0.48913 -0.43889 0.50117 C -0.42205 0.51344 -0.43525 0.50719 -0.42431 0.51181 C -0.41806 0.51714 -0.41146 0.52107 -0.40486 0.52478 C -0.38611 0.53543 -0.40834 0.52339 -0.39358 0.53334 C -0.38854 0.53681 -0.38281 0.53728 -0.37743 0.53982 C -0.35382 0.55024 -0.32952 0.55371 -0.30486 0.55719 C -0.24722 0.55371 -0.23438 0.55927 -0.19184 0.53774 C -0.18038 0.53195 -0.16597 0.52871 -0.15643 0.51806 C -0.15174 0.51297 -0.14184 0.50325 -0.14184 0.50325 C -0.13698 0.49306 -0.13195 0.48797 -0.12413 0.48172 C -0.11302 0.46205 -0.11927 0.46783 -0.10799 0.46019 C -0.10434 0.44561 -0.10972 0.46228 -0.1 0.44955 C -0.09879 0.44793 -0.09948 0.44469 -0.09844 0.44306 C -0.09653 0.44075 -0.09393 0.44029 -0.09184 0.4389 C -0.08403 0.42269 -0.0941 0.44168 -0.08386 0.42802 C -0.07813 0.42038 -0.07986 0.41274 -0.07101 0.40881 C -0.06823 0.39862 -0.06493 0.39561 -0.05955 0.38728 C -0.05417 0.37894 -0.05729 0.37663 -0.05 0.36992 C -0.04705 0.3632 -0.04271 0.35788 -0.04028 0.3507 C -0.03924 0.34723 -0.03976 0.34306 -0.03889 0.33982 C -0.03785 0.33681 -0.029 0.32269 -0.029 0.32269 C -0.02726 0.31043 -0.02361 0.29931 -0.01927 0.2882 C -0.01771 0.27894 -0.0158 0.27131 -0.01285 0.26228 C -0.01042 0.2389 -0.0092 0.21529 -0.00799 0.19144 C -0.00695 0.12362 -0.00452 0.06691 -1.11111E-6 5.18519E-6 Z " pathEditMode="relative" ptsTypes="fffffffffffffffffffffffffffffffffffffffffffffffffffffffffffffffffffffff">
                                      <p:cBhvr>
                                        <p:cTn id="66" dur="5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22222E-6 -3.33333E-6 C 0.00243 0.02014 0.0059 0.04005 0.00816 0.06018 C 0.00729 0.09722 0.01458 0.21018 -0.00972 0.2581 C -0.01215 0.26852 -0.01649 0.27917 -0.02101 0.28819 C -0.02483 0.30903 -0.0191 0.28796 -0.02743 0.29907 C -0.03125 0.30417 -0.03333 0.31111 -0.03715 0.3162 C -0.04115 0.33773 -0.03507 0.31551 -0.04358 0.32685 C -0.05017 0.33565 -0.05347 0.3493 -0.06129 0.35718 C -0.07292 0.36875 -0.08629 0.37662 -0.09844 0.38727 C -0.10955 0.39699 -0.12083 0.4088 -0.13386 0.41296 C -0.1474 0.42222 -0.16736 0.42893 -0.18229 0.43241 C -0.1974 0.44213 -0.2092 0.43981 -0.22743 0.44097 C -0.25261 0.43958 -0.27795 0.43935 -0.30313 0.43657 C -0.31129 0.43565 -0.32743 0.43009 -0.32743 0.43009 C -0.33924 0.42245 -0.35642 0.41412 -0.36927 0.41088 C -0.38715 0.39329 -0.36389 0.41505 -0.38386 0.4 C -0.3934 0.39282 -0.38733 0.39514 -0.39514 0.38727 C -0.41545 0.36713 -0.43629 0.34676 -0.45799 0.32917 C -0.46649 0.31481 -0.47448 0.31204 -0.48386 0.30116 C -0.48993 0.29421 -0.4908 0.28542 -0.49844 0.28171 C -0.50347 0.27176 -0.50972 0.2625 -0.51615 0.25393 C -0.51823 0.24398 -0.51892 0.2338 -0.52101 0.22384 C -0.52882 0.18796 -0.52552 0.23565 -0.53229 0.17639 C -0.54028 0.10764 -0.53715 0.13935 -0.54184 0.08171 C -0.54115 0.05185 -0.54358 -0.02384 -0.53056 -0.05787 C -0.52708 -0.0919 -0.52205 -0.12593 -0.50486 -0.15255 C -0.49896 -0.16157 -0.49757 -0.17245 -0.48872 -0.17616 C -0.48767 -0.17824 -0.48663 -0.18056 -0.48542 -0.18264 C -0.48351 -0.18565 -0.48073 -0.18796 -0.47899 -0.1912 C -0.47361 -0.20139 -0.48247 -0.19537 -0.47257 -0.2 C -0.47101 -0.20208 -0.46962 -0.20486 -0.46771 -0.20648 C -0.46632 -0.20764 -0.46406 -0.20695 -0.46285 -0.20857 C -0.45434 -0.21991 -0.46945 -0.21157 -0.45642 -0.21713 C -0.45017 -0.2294 -0.43958 -0.24005 -0.42899 -0.24514 C -0.42795 -0.24722 -0.42743 -0.25 -0.42587 -0.25162 C -0.42257 -0.25509 -0.41823 -0.25556 -0.41441 -0.25787 C -0.40677 -0.26227 -0.40174 -0.26667 -0.39358 -0.26875 C -0.37761 -0.28333 -0.36059 -0.28958 -0.34184 -0.29445 C -0.30799 -0.29375 -0.27413 -0.29398 -0.24028 -0.29236 C -0.19618 -0.29028 -0.15347 -0.27685 -0.10972 -0.26875 C -0.10017 -0.26505 -0.09201 -0.26019 -0.08229 -0.25787 C -0.07517 -0.24421 -0.0842 -0.25857 -0.06927 -0.24931 C -0.06615 -0.24745 -0.06424 -0.24306 -0.06129 -0.24074 C -0.0599 -0.23958 -0.05799 -0.23935 -0.05642 -0.23866 C -0.04636 -0.22963 -0.04063 -0.21759 -0.03229 -0.20648 C -0.02813 -0.19097 -0.03386 -0.20972 -0.02587 -0.19352 C -0.01979 -0.18125 -0.02969 -0.19213 -0.01927 -0.18264 C -0.0066 -0.15764 -0.01684 -0.18148 -0.01129 -0.15903 C -0.00938 -0.15116 -0.00486 -0.1456 -0.00313 -0.1375 C 0.00191 -0.11435 0.00573 -0.09074 0.00816 -0.06667 C 0.00903 -0.04815 0.01215 -0.01157 0.00642 0.00648 C 0.00521 0.01065 -0.00434 0.01505 -0.00313 0.01088 C -0.00208 0.00718 -0.00104 0.0037 -2.22222E-6 -3.33333E-6 Z " pathEditMode="relative" ptsTypes="fffffffffffffffffffffffffffffffffffffffffffffffffffff">
                                      <p:cBhvr>
                                        <p:cTn id="68" dur="5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6.11111E-6 2.96296E-6 C 0.0014 -0.01713 0.0014 -0.02269 0.00643 -0.03658 C 0.01598 -0.1419 0.00904 -0.22269 0.00643 -0.3463 C 0.00591 -0.37431 -0.00138 -0.41737 -0.01128 -0.44306 C -0.01527 -0.47014 -0.00989 -0.44075 -0.01614 -0.46019 C -0.01892 -0.46852 -0.02031 -0.47825 -0.02412 -0.48612 C -0.02534 -0.48866 -0.0276 -0.49005 -0.02899 -0.49237 C -0.03142 -0.49653 -0.03263 -0.50162 -0.03541 -0.50533 C -0.03819 -0.50903 -0.04096 -0.51227 -0.04357 -0.51621 C -0.05051 -0.52662 -0.04808 -0.52801 -0.05954 -0.53125 C -0.06961 -0.55325 -0.0585 -0.53473 -0.07083 -0.54399 C -0.07517 -0.54723 -0.07794 -0.55325 -0.08211 -0.55695 C -0.08975 -0.56366 -0.09704 -0.56829 -0.10485 -0.57408 C -0.10728 -0.5757 -0.10885 -0.57917 -0.11128 -0.58056 C -0.12326 -0.58797 -0.14027 -0.58912 -0.15312 -0.59352 C -0.21544 -0.59237 -0.27656 -0.58959 -0.33871 -0.58704 C -0.36215 -0.58496 -0.38454 -0.5794 -0.40798 -0.57639 C -0.41822 -0.56829 -0.42846 -0.56343 -0.44027 -0.56135 C -0.44947 -0.55209 -0.46128 -0.54792 -0.47256 -0.54399 C -0.47881 -0.53565 -0.48315 -0.53357 -0.49183 -0.53125 C -0.49565 -0.52362 -0.49826 -0.51899 -0.50485 -0.51621 C -0.50642 -0.51412 -0.50763 -0.51135 -0.50954 -0.50973 C -0.51093 -0.50834 -0.51319 -0.50903 -0.5144 -0.50741 C -0.52742 -0.49005 -0.51475 -0.49769 -0.52569 -0.49237 C -0.53211 -0.4801 -0.54027 -0.46875 -0.54826 -0.45811 C -0.55416 -0.45024 -0.55728 -0.43658 -0.56284 -0.42801 C -0.56406 -0.42593 -0.56614 -0.42524 -0.5677 -0.42362 C -0.56944 -0.42176 -0.57117 -0.41968 -0.57256 -0.41713 C -0.58176 -0.40093 -0.5901 -0.38264 -0.59826 -0.36551 C -0.6019 -0.34792 -0.59721 -0.36621 -0.60485 -0.34838 C -0.61215 -0.33149 -0.61492 -0.31158 -0.62256 -0.29468 C -0.62308 -0.2919 -0.62308 -0.28866 -0.62412 -0.28612 C -0.62638 -0.2801 -0.63211 -0.26875 -0.63211 -0.26875 C -0.63385 -0.26042 -0.63715 -0.25348 -0.63871 -0.24514 C -0.6394 -0.24167 -0.63958 -0.23797 -0.64027 -0.2345 C -0.64131 -0.2294 -0.64253 -0.22454 -0.64357 -0.21945 C -0.64253 -0.17385 -0.64357 -0.12477 -0.63541 -0.07963 C -0.6335 -0.05672 -0.63176 -0.05186 -0.62412 -0.03218 C -0.62152 -0.01505 -0.61475 -0.00996 -0.60798 0.00208 C -0.60034 0.0155 -0.60277 0.01898 -0.59027 0.02592 C -0.58784 0.03958 -0.58298 0.03773 -0.57412 0.04513 C -0.56006 0.05717 -0.54565 0.07083 -0.52899 0.07523 C -0.50242 0.09328 -0.47656 0.09143 -0.44669 0.09467 C -0.39079 0.09213 -0.34357 0.09097 -0.29027 0.07963 C -0.27829 0.0743 -0.26718 0.06921 -0.25485 0.06458 C -0.24079 0.05347 -0.2276 0.04421 -0.21284 0.03449 C -0.20659 0.03032 -0.20156 0.02291 -0.19513 0.01944 C -0.17621 0.00949 -0.18437 0.01388 -0.17083 0.00648 C -0.16614 0.00393 -0.16267 -0.00162 -0.15798 -0.00417 C -0.14912 -0.00903 -0.1361 -0.01088 -0.12742 -0.01297 C -0.09079 -0.01227 -0.05433 -0.01204 -0.0177 -0.01065 C -0.01024 -0.01042 -0.00676 2.96296E-6 6.11111E-6 2.96296E-6 Z " pathEditMode="relative" ptsTypes="ffffffffffffffffffffffffffffffffffffffffffffffffffff">
                                      <p:cBhvr>
                                        <p:cTn id="70" dur="5000" fill="hold"/>
                                        <p:tgtEl>
                                          <p:spTgt spid="297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5.55556E-7 -5.55556E-6 C -0.01545 0.01064 -0.0191 0.00694 -0.04201 0.00856 C -0.08767 0.00717 -0.13333 0.00694 -0.17899 0.00439 C -0.2026 0.003 -0.22587 -0.01621 -0.24844 -0.02362 C -0.25434 -0.03149 -0.25937 -0.03195 -0.26615 -0.03867 C -0.2717 -0.04422 -0.27639 -0.0507 -0.28229 -0.0558 C -0.28542 -0.06459 -0.28958 -0.06945 -0.29358 -0.07732 C -0.29566 -0.08612 -0.2993 -0.09353 -0.3033 -0.10117 C -0.3066 -0.11436 -0.31024 -0.12848 -0.31615 -0.13982 C -0.31858 -0.15279 -0.3217 -0.16529 -0.32743 -0.1764 C -0.33125 -0.19607 -0.3283 -0.18867 -0.33385 -0.20001 C -0.33611 -0.21205 -0.33941 -0.22339 -0.34358 -0.2345 C -0.34983 -0.26899 -0.34983 -0.29468 -0.35156 -0.33334 C -0.35052 -0.36945 -0.34965 -0.39654 -0.34358 -0.4301 C -0.34132 -0.44237 -0.34236 -0.45163 -0.33715 -0.46228 C -0.3349 -0.47385 -0.33021 -0.48149 -0.32413 -0.49029 C -0.32101 -0.49468 -0.31458 -0.50325 -0.31458 -0.50325 C -0.31406 -0.50533 -0.31406 -0.50811 -0.31285 -0.50973 C -0.31007 -0.51343 -0.3033 -0.5183 -0.3033 -0.5183 C -0.29913 -0.52663 -0.29427 -0.53033 -0.28715 -0.53334 C -0.28142 -0.54468 -0.27031 -0.54839 -0.26128 -0.55487 C -0.25087 -0.56228 -0.24514 -0.56922 -0.23385 -0.57408 C -0.21528 -0.59098 -0.19115 -0.59538 -0.16944 -0.60001 C -0.1441 -0.59931 -0.11892 -0.59931 -0.09358 -0.59792 C -0.07621 -0.597 -0.0559 -0.58843 -0.03871 -0.58288 C -0.03246 -0.57732 -0.02604 -0.57686 -0.01944 -0.572 C -0.01597 -0.56945 -0.00972 -0.56343 -0.00972 -0.56343 C -0.00226 -0.54885 -0.01198 -0.56529 0.00156 -0.55255 C 0.00313 -0.55117 0.00347 -0.54792 0.00486 -0.5463 C 0.00729 -0.54353 0.01024 -0.54191 0.01285 -0.53982 C 0.01667 -0.52547 0.01146 -0.53959 0.01927 -0.53126 C 0.02344 -0.52663 0.02604 -0.51992 0.02899 -0.5139 C 0.03854 -0.49492 0.03976 -0.47316 0.04844 -0.45371 C 0.05052 -0.44005 0.05156 -0.42617 0.05486 -0.41297 C 0.05868 -0.37663 0.0625 -0.33936 0.06771 -0.30325 C 0.07118 -0.24654 0.06979 -0.28612 0.06285 -0.18496 C 0.06181 -0.16992 0.06076 -0.15487 0.05972 -0.13982 C 0.05885 -0.12617 0.05781 -0.11251 0.05642 -0.09885 C 0.05347 -0.07015 0.04566 -0.01714 0.02101 -0.00649 C 0.01528 0.00115 0.0125 0.00138 0.00486 0.00439 C 0.0033 0.00508 0.00139 0.00786 -5.55556E-7 0.00647 C -0.00139 0.00532 -5.55556E-7 0.00208 -5.55556E-7 -5.55556E-6 Z " pathEditMode="relative" ptsTypes="ffffffffffffffffffffffffffffffffffffffffff">
                                      <p:cBhvr>
                                        <p:cTn id="72" dur="5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720" grpId="0"/>
      <p:bldP spid="297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76200"/>
            <a:ext cx="4267200" cy="619125"/>
          </a:xfrm>
          <a:prstGeom prst="rect">
            <a:avLst/>
          </a:prstGeom>
          <a:solidFill>
            <a:srgbClr val="F4FEC2"/>
          </a:solidFill>
          <a:ln w="9525" algn="ctr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400" b="1">
                <a:solidFill>
                  <a:srgbClr val="0000FF"/>
                </a:solidFill>
                <a:latin typeface="Arial" charset="0"/>
              </a:rPr>
              <a:t>Một số loài vật nuôi</a:t>
            </a:r>
          </a:p>
        </p:txBody>
      </p:sp>
      <p:pic>
        <p:nvPicPr>
          <p:cNvPr id="34821" name="Picture 5" descr="bầy mè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4196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3" name="Picture 7" descr="chuong heo 1-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688"/>
            <a:ext cx="4419600" cy="313531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trâ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05200"/>
            <a:ext cx="4648200" cy="33528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5" name="Picture 9" descr="v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505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cuu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53000" y="1524000"/>
            <a:ext cx="4648200" cy="4038600"/>
          </a:xfrm>
          <a:prstGeom prst="rect">
            <a:avLst/>
          </a:prstGeom>
          <a:solidFill>
            <a:srgbClr val="CC0099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665 L 0.77917 0.016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0"/>
            <a:ext cx="5943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400">
                <a:solidFill>
                  <a:srgbClr val="0000FF"/>
                </a:solidFill>
                <a:latin typeface="Arial" charset="0"/>
              </a:rPr>
              <a:t>Một số loài vật sống hoang dã</a:t>
            </a:r>
          </a:p>
        </p:txBody>
      </p:sp>
      <p:pic>
        <p:nvPicPr>
          <p:cNvPr id="35846" name="Picture 6" descr="110113_BTTN_Tegia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800600" cy="28956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Wild – xemanh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33800"/>
            <a:ext cx="30480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1" name="Picture 11" descr="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733800"/>
            <a:ext cx="35052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2" name="Picture 12" descr="chuot tu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191000" cy="30480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3" name="Picture 13" descr="da die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438400" cy="3124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590800" y="1971675"/>
            <a:ext cx="6553200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3300">
                <a:solidFill>
                  <a:srgbClr val="0000FF"/>
                </a:solidFill>
                <a:latin typeface="Arial" charset="0"/>
              </a:rPr>
              <a:t>       Có rất nhiều loài vật sống trên cạn, mỗi loài có điều kiện sống và nguồn thức ăn khác nhau. </a:t>
            </a:r>
          </a:p>
          <a:p>
            <a:pPr algn="l"/>
            <a:r>
              <a:rPr lang="en-US" sz="3300">
                <a:solidFill>
                  <a:srgbClr val="0000FF"/>
                </a:solidFill>
                <a:latin typeface="Arial" charset="0"/>
              </a:rPr>
              <a:t>       Có những loài vật chuyên sống trên mặt đất như voi, hươu, lạc đà, chó, gà… Có loài vật đào hang sống dưới mặt đất như thỏ rừng, giun, dế, chuột… </a:t>
            </a:r>
          </a:p>
        </p:txBody>
      </p:sp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1447800" y="457200"/>
            <a:ext cx="38100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81000" y="0"/>
            <a:ext cx="3352800" cy="990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3398"/>
              </a:avLst>
            </a:prstTxWarp>
          </a:bodyPr>
          <a:lstStyle/>
          <a:p>
            <a:r>
              <a:rPr lang="en-US" sz="28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2514600" y="1752600"/>
            <a:ext cx="4419600" cy="2286000"/>
          </a:xfrm>
          <a:prstGeom prst="cloudCallout">
            <a:avLst>
              <a:gd name="adj1" fmla="val -13005"/>
              <a:gd name="adj2" fmla="val 94306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>
              <a:latin typeface="Arial" charset="0"/>
            </a:endParaRPr>
          </a:p>
          <a:p>
            <a:r>
              <a:rPr lang="en-US" sz="3200">
                <a:latin typeface="Arial" charset="0"/>
              </a:rPr>
              <a:t>Loài vật có thể sống ở đâu?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7315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>
                <a:solidFill>
                  <a:srgbClr val="FF0000"/>
                </a:solidFill>
                <a:latin typeface="Arial" charset="0"/>
              </a:rPr>
              <a:t>Hoạt động 2: Liên hệ thực tế</a:t>
            </a:r>
          </a:p>
        </p:txBody>
      </p:sp>
      <p:pic>
        <p:nvPicPr>
          <p:cNvPr id="13320" name="Picture 8" descr="[Hình: 3.gif]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5" y="3962400"/>
            <a:ext cx="22002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AutoShape 7"/>
          <p:cNvSpPr>
            <a:spLocks noChangeArrowheads="1"/>
          </p:cNvSpPr>
          <p:nvPr/>
        </p:nvSpPr>
        <p:spPr bwMode="auto">
          <a:xfrm>
            <a:off x="381000" y="1447800"/>
            <a:ext cx="6781800" cy="3276600"/>
          </a:xfrm>
          <a:prstGeom prst="cloudCallout">
            <a:avLst>
              <a:gd name="adj1" fmla="val 44662"/>
              <a:gd name="adj2" fmla="val 60949"/>
            </a:avLst>
          </a:prstGeom>
          <a:solidFill>
            <a:srgbClr val="F4FEC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500">
                <a:solidFill>
                  <a:srgbClr val="0000FF"/>
                </a:solidFill>
                <a:latin typeface="Arial" charset="0"/>
              </a:rPr>
              <a:t>Em hãy nêu ích lợi của một số loài vật mà em vừa tìm hiểu được ở hoạt động 1?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1" descr="scan0014"/>
          <p:cNvPicPr>
            <a:picLocks noChangeAspect="1" noChangeArrowheads="1"/>
          </p:cNvPicPr>
          <p:nvPr/>
        </p:nvPicPr>
        <p:blipFill>
          <a:blip r:embed="rId2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4" t="810" r="5043"/>
          <a:stretch>
            <a:fillRect/>
          </a:stretch>
        </p:blipFill>
        <p:spPr bwMode="auto">
          <a:xfrm>
            <a:off x="0" y="3276600"/>
            <a:ext cx="2362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 descr="scan0034 copy"/>
          <p:cNvPicPr>
            <a:picLocks noChangeAspect="1" noChangeArrowheads="1"/>
          </p:cNvPicPr>
          <p:nvPr/>
        </p:nvPicPr>
        <p:blipFill>
          <a:blip r:embed="rId3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"/>
          <a:stretch>
            <a:fillRect/>
          </a:stretch>
        </p:blipFill>
        <p:spPr bwMode="auto">
          <a:xfrm>
            <a:off x="0" y="0"/>
            <a:ext cx="34290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3429000" y="0"/>
            <a:ext cx="3200400" cy="2590800"/>
            <a:chOff x="1902" y="1508"/>
            <a:chExt cx="3638" cy="2686"/>
          </a:xfrm>
        </p:grpSpPr>
        <p:pic>
          <p:nvPicPr>
            <p:cNvPr id="38917" name="Picture 5" descr="scan0019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" t="2362" r="3571" b="4375"/>
            <a:stretch>
              <a:fillRect/>
            </a:stretch>
          </p:blipFill>
          <p:spPr bwMode="auto">
            <a:xfrm>
              <a:off x="1902" y="1508"/>
              <a:ext cx="3468" cy="2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>
              <a:off x="4044" y="3922"/>
              <a:ext cx="1496" cy="2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latin typeface="Arial" charset="0"/>
              </a:endParaRPr>
            </a:p>
          </p:txBody>
        </p:sp>
      </p:grpSp>
      <p:sp>
        <p:nvSpPr>
          <p:cNvPr id="38919" name="Oval 7"/>
          <p:cNvSpPr>
            <a:spLocks noChangeArrowheads="1"/>
          </p:cNvSpPr>
          <p:nvPr/>
        </p:nvSpPr>
        <p:spPr bwMode="auto">
          <a:xfrm>
            <a:off x="0" y="25908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1</a:t>
            </a:r>
          </a:p>
        </p:txBody>
      </p:sp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0" y="57150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5</a:t>
            </a:r>
          </a:p>
        </p:txBody>
      </p:sp>
      <p:sp>
        <p:nvSpPr>
          <p:cNvPr id="38921" name="Oval 9"/>
          <p:cNvSpPr>
            <a:spLocks noChangeArrowheads="1"/>
          </p:cNvSpPr>
          <p:nvPr/>
        </p:nvSpPr>
        <p:spPr bwMode="auto">
          <a:xfrm>
            <a:off x="3581400" y="20574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2</a:t>
            </a:r>
          </a:p>
        </p:txBody>
      </p:sp>
      <p:pic>
        <p:nvPicPr>
          <p:cNvPr id="38922" name="Picture 10" descr="cho"/>
          <p:cNvPicPr>
            <a:picLocks noChangeAspect="1" noChangeArrowheads="1"/>
          </p:cNvPicPr>
          <p:nvPr/>
        </p:nvPicPr>
        <p:blipFill>
          <a:blip r:embed="rId5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8"/>
          <a:stretch>
            <a:fillRect/>
          </a:stretch>
        </p:blipFill>
        <p:spPr bwMode="auto">
          <a:xfrm>
            <a:off x="4267200" y="2514600"/>
            <a:ext cx="2819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3" name="Picture 8" descr="scan0030"/>
          <p:cNvPicPr>
            <a:picLocks noChangeAspect="1" noChangeArrowheads="1"/>
          </p:cNvPicPr>
          <p:nvPr/>
        </p:nvPicPr>
        <p:blipFill>
          <a:blip r:embed="rId6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2667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4" name="Picture 12" descr="ho"/>
          <p:cNvPicPr>
            <a:picLocks noChangeAspect="1" noChangeArrowheads="1"/>
          </p:cNvPicPr>
          <p:nvPr/>
        </p:nvPicPr>
        <p:blipFill>
          <a:blip r:embed="rId7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91000"/>
            <a:ext cx="2590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5" name="Group 13"/>
          <p:cNvGrpSpPr>
            <a:grpSpLocks/>
          </p:cNvGrpSpPr>
          <p:nvPr/>
        </p:nvGrpSpPr>
        <p:grpSpPr bwMode="auto">
          <a:xfrm>
            <a:off x="6477000" y="4038600"/>
            <a:ext cx="2667000" cy="2819400"/>
            <a:chOff x="7376" y="1440"/>
            <a:chExt cx="3374" cy="3842"/>
          </a:xfrm>
        </p:grpSpPr>
        <p:pic>
          <p:nvPicPr>
            <p:cNvPr id="38926" name="Picture 14" descr="scan0029"/>
            <p:cNvPicPr>
              <a:picLocks noChangeAspect="1" noChangeArrowheads="1"/>
            </p:cNvPicPr>
            <p:nvPr/>
          </p:nvPicPr>
          <p:blipFill>
            <a:blip r:embed="rId8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2" b="4579"/>
            <a:stretch>
              <a:fillRect/>
            </a:stretch>
          </p:blipFill>
          <p:spPr bwMode="auto">
            <a:xfrm>
              <a:off x="7376" y="1508"/>
              <a:ext cx="3374" cy="3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7" name="Rectangle 15"/>
            <p:cNvSpPr>
              <a:spLocks noChangeArrowheads="1"/>
            </p:cNvSpPr>
            <p:nvPr/>
          </p:nvSpPr>
          <p:spPr bwMode="auto">
            <a:xfrm>
              <a:off x="7376" y="1440"/>
              <a:ext cx="544" cy="6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latin typeface="Arial" charset="0"/>
              </a:endParaRPr>
            </a:p>
          </p:txBody>
        </p:sp>
        <p:sp>
          <p:nvSpPr>
            <p:cNvPr id="38928" name="Rectangle 16"/>
            <p:cNvSpPr>
              <a:spLocks noChangeArrowheads="1"/>
            </p:cNvSpPr>
            <p:nvPr/>
          </p:nvSpPr>
          <p:spPr bwMode="auto">
            <a:xfrm>
              <a:off x="7376" y="2018"/>
              <a:ext cx="136" cy="7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latin typeface="Arial" charset="0"/>
              </a:endParaRPr>
            </a:p>
          </p:txBody>
        </p:sp>
        <p:sp>
          <p:nvSpPr>
            <p:cNvPr id="38929" name="Rectangle 17"/>
            <p:cNvSpPr>
              <a:spLocks noChangeArrowheads="1"/>
            </p:cNvSpPr>
            <p:nvPr/>
          </p:nvSpPr>
          <p:spPr bwMode="auto">
            <a:xfrm>
              <a:off x="7512" y="1984"/>
              <a:ext cx="204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en-US" sz="1800">
                <a:latin typeface="Arial" charset="0"/>
              </a:endParaRPr>
            </a:p>
          </p:txBody>
        </p:sp>
      </p:grpSp>
      <p:sp>
        <p:nvSpPr>
          <p:cNvPr id="38930" name="Oval 18"/>
          <p:cNvSpPr>
            <a:spLocks noChangeArrowheads="1"/>
          </p:cNvSpPr>
          <p:nvPr/>
        </p:nvSpPr>
        <p:spPr bwMode="auto">
          <a:xfrm>
            <a:off x="5486400" y="5181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4</a:t>
            </a:r>
          </a:p>
        </p:txBody>
      </p:sp>
      <p:sp>
        <p:nvSpPr>
          <p:cNvPr id="38931" name="Oval 19"/>
          <p:cNvSpPr>
            <a:spLocks noChangeArrowheads="1"/>
          </p:cNvSpPr>
          <p:nvPr/>
        </p:nvSpPr>
        <p:spPr bwMode="auto">
          <a:xfrm>
            <a:off x="2438400" y="6324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6</a:t>
            </a:r>
          </a:p>
        </p:txBody>
      </p:sp>
      <p:sp>
        <p:nvSpPr>
          <p:cNvPr id="38932" name="Oval 20"/>
          <p:cNvSpPr>
            <a:spLocks noChangeArrowheads="1"/>
          </p:cNvSpPr>
          <p:nvPr/>
        </p:nvSpPr>
        <p:spPr bwMode="auto">
          <a:xfrm>
            <a:off x="6400800" y="63246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7</a:t>
            </a:r>
          </a:p>
        </p:txBody>
      </p:sp>
      <p:sp>
        <p:nvSpPr>
          <p:cNvPr id="38933" name="Oval 21"/>
          <p:cNvSpPr>
            <a:spLocks noChangeArrowheads="1"/>
          </p:cNvSpPr>
          <p:nvPr/>
        </p:nvSpPr>
        <p:spPr bwMode="auto">
          <a:xfrm>
            <a:off x="7848600" y="2971800"/>
            <a:ext cx="533400" cy="533400"/>
          </a:xfrm>
          <a:prstGeom prst="ellipse">
            <a:avLst/>
          </a:prstGeom>
          <a:solidFill>
            <a:srgbClr val="F8F82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900" b="1">
                <a:latin typeface="Arial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scan0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/>
          <a:stretch>
            <a:fillRect/>
          </a:stretch>
        </p:blipFill>
        <p:spPr bwMode="auto">
          <a:xfrm>
            <a:off x="0" y="0"/>
            <a:ext cx="48815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post-11550-1148487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0"/>
            <a:ext cx="42291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609600" y="5562600"/>
            <a:ext cx="3733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/>
              <a:t>Lạc đà chở hàng </a:t>
            </a:r>
          </a:p>
        </p:txBody>
      </p: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5562600" y="5334000"/>
            <a:ext cx="3276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/>
              <a:t>Lạc đà phục vụ khách du lịch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4495800" y="1143000"/>
            <a:ext cx="4648200" cy="15541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Arial" charset="0"/>
              </a:rPr>
              <a:t>Bò được nuôi trong gia đình để kéo xe, cày bừa, nuôi lấy sữa…</a:t>
            </a:r>
          </a:p>
        </p:txBody>
      </p:sp>
      <p:pic>
        <p:nvPicPr>
          <p:cNvPr id="40967" name="Picture 7" descr="bo s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5720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bò kéo c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76600"/>
            <a:ext cx="4572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bò kéo x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4" name="Picture 10" descr="scan0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 r="6482" b="7936"/>
          <a:stretch>
            <a:fillRect/>
          </a:stretch>
        </p:blipFill>
        <p:spPr bwMode="auto">
          <a:xfrm>
            <a:off x="4495800" y="304800"/>
            <a:ext cx="4419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 descr="scan0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9" b="1492"/>
          <a:stretch>
            <a:fillRect/>
          </a:stretch>
        </p:blipFill>
        <p:spPr bwMode="auto">
          <a:xfrm>
            <a:off x="304800" y="304800"/>
            <a:ext cx="39893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04800" y="914400"/>
            <a:ext cx="8839200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500" b="1">
                <a:solidFill>
                  <a:srgbClr val="0000FF"/>
                </a:solidFill>
                <a:latin typeface="Arial" charset="0"/>
              </a:rPr>
              <a:t>Thỏ được nuôi làm cảnh, làm thức ăn,…</a:t>
            </a:r>
          </a:p>
        </p:txBody>
      </p:sp>
      <p:pic>
        <p:nvPicPr>
          <p:cNvPr id="46090" name="Picture 10" descr="thit t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343400" cy="4800600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1" name="Picture 11" descr="thỏ lam kie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419600" cy="4800600"/>
          </a:xfrm>
          <a:prstGeom prst="rect">
            <a:avLst/>
          </a:prstGeom>
          <a:noFill/>
          <a:ln w="38100">
            <a:solidFill>
              <a:srgbClr val="CC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20863797-images1845000_xiec-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8600" y="5362575"/>
            <a:ext cx="8686800" cy="1190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>
                <a:solidFill>
                  <a:srgbClr val="0000FF"/>
                </a:solidFill>
                <a:latin typeface="Arial" charset="0"/>
              </a:rPr>
              <a:t>Hổ còn được nuôi trong vườn thú để làm cảnh, làm xiếc …</a:t>
            </a:r>
          </a:p>
        </p:txBody>
      </p:sp>
      <p:pic>
        <p:nvPicPr>
          <p:cNvPr id="43013" name="Picture 5" descr="hổ trong sở th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1303524358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thit_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8956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7" name="Picture 5" descr="34_trung_chien_lap_xu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43400"/>
            <a:ext cx="2978150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8" name="Picture 6" descr="1303721662-GaMuoi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84650"/>
            <a:ext cx="320357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914400" y="2895600"/>
            <a:ext cx="7620000" cy="11271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400" b="1">
                <a:solidFill>
                  <a:srgbClr val="0000FF"/>
                </a:solidFill>
                <a:latin typeface="Arial" charset="0"/>
              </a:rPr>
              <a:t>Gà được nuôi để lấy trứng, lấy thịt, xuất khẩu,…</a:t>
            </a:r>
          </a:p>
        </p:txBody>
      </p:sp>
      <p:pic>
        <p:nvPicPr>
          <p:cNvPr id="44042" name="Picture 10" descr="LamS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2004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3" name="Picture 11" descr="1305288706984_4851240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31242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04800" y="76200"/>
            <a:ext cx="8458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Arial" charset="0"/>
              </a:rPr>
              <a:t>Kể thêm tên và nêu ích lợi của một số loài vật nuôi và vật sống hoang dã khác mà em biết?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4602163" y="1803400"/>
            <a:ext cx="4541837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3200" b="1">
                <a:solidFill>
                  <a:srgbClr val="0000FF"/>
                </a:solidFill>
                <a:latin typeface="Arial" charset="0"/>
              </a:rPr>
              <a:t>Con trâu kéo cày, lấy thịt, da trâu dùng làm mặt trống,… </a:t>
            </a:r>
          </a:p>
        </p:txBody>
      </p:sp>
      <p:pic>
        <p:nvPicPr>
          <p:cNvPr id="47120" name="Picture 16" descr="da trau lam mat 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0"/>
            <a:ext cx="4419600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1" name="Picture 17" descr="trau kéo cà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270000"/>
            <a:ext cx="3657600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22" name="Picture 18" descr="thit tr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800"/>
            <a:ext cx="35814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145" name="Group 41"/>
          <p:cNvGrpSpPr>
            <a:grpSpLocks/>
          </p:cNvGrpSpPr>
          <p:nvPr/>
        </p:nvGrpSpPr>
        <p:grpSpPr bwMode="auto">
          <a:xfrm>
            <a:off x="0" y="1143000"/>
            <a:ext cx="4495800" cy="3962400"/>
            <a:chOff x="384" y="720"/>
            <a:chExt cx="2688" cy="2287"/>
          </a:xfrm>
        </p:grpSpPr>
        <p:pic>
          <p:nvPicPr>
            <p:cNvPr id="47146" name="Picture 42" descr="Xe_ngua_dinh_Bao_Da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2688" cy="2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47" name="Text Box 43"/>
            <p:cNvSpPr txBox="1">
              <a:spLocks noChangeArrowheads="1"/>
            </p:cNvSpPr>
            <p:nvPr/>
          </p:nvSpPr>
          <p:spPr bwMode="auto">
            <a:xfrm>
              <a:off x="384" y="720"/>
              <a:ext cx="1632" cy="334"/>
            </a:xfrm>
            <a:prstGeom prst="rect">
              <a:avLst/>
            </a:prstGeom>
            <a:solidFill>
              <a:srgbClr val="FDFA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FF"/>
                  </a:solidFill>
                  <a:latin typeface="Arial" charset="0"/>
                </a:rPr>
                <a:t>Ngựa kéo xe</a:t>
              </a:r>
            </a:p>
          </p:txBody>
        </p:sp>
      </p:grpSp>
      <p:grpSp>
        <p:nvGrpSpPr>
          <p:cNvPr id="47148" name="Group 44"/>
          <p:cNvGrpSpPr>
            <a:grpSpLocks/>
          </p:cNvGrpSpPr>
          <p:nvPr/>
        </p:nvGrpSpPr>
        <p:grpSpPr bwMode="auto">
          <a:xfrm>
            <a:off x="4495800" y="2057400"/>
            <a:ext cx="4648200" cy="4694238"/>
            <a:chOff x="2832" y="1104"/>
            <a:chExt cx="2928" cy="2957"/>
          </a:xfrm>
        </p:grpSpPr>
        <p:pic>
          <p:nvPicPr>
            <p:cNvPr id="47149" name="Picture 45" descr="meo bat chuot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1104"/>
              <a:ext cx="2928" cy="2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150" name="Text Box 46"/>
            <p:cNvSpPr txBox="1">
              <a:spLocks noChangeArrowheads="1"/>
            </p:cNvSpPr>
            <p:nvPr/>
          </p:nvSpPr>
          <p:spPr bwMode="auto">
            <a:xfrm>
              <a:off x="3840" y="3696"/>
              <a:ext cx="1920" cy="365"/>
            </a:xfrm>
            <a:prstGeom prst="rect">
              <a:avLst/>
            </a:prstGeom>
            <a:solidFill>
              <a:srgbClr val="FDFA6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>
                  <a:solidFill>
                    <a:srgbClr val="0000FF"/>
                  </a:solidFill>
                  <a:latin typeface="Arial" charset="0"/>
                </a:rPr>
                <a:t>Mèo bắt chuột</a:t>
              </a:r>
            </a:p>
          </p:txBody>
        </p:sp>
      </p:grpSp>
      <p:pic>
        <p:nvPicPr>
          <p:cNvPr id="47151" name="Picture 47" descr="Cau hoi"/>
          <p:cNvPicPr>
            <a:picLocks noChangeAspect="1" noChangeArrowheads="1" noCrop="1"/>
          </p:cNvPicPr>
          <p:nvPr/>
        </p:nvPicPr>
        <p:blipFill>
          <a:blip r:embed="rId8">
            <a:lum bright="-3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6461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7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9" grpId="0"/>
      <p:bldP spid="4711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304800" y="304800"/>
            <a:ext cx="8686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800" b="1">
                <a:latin typeface="Arial" charset="0"/>
              </a:rPr>
              <a:t>Một số loài vật có hại đối với con người, cây cối và mùa màng</a:t>
            </a:r>
          </a:p>
        </p:txBody>
      </p:sp>
      <p:pic>
        <p:nvPicPr>
          <p:cNvPr id="48133" name="Picture 5" descr="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19200"/>
            <a:ext cx="3505200" cy="23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4" name="Picture 6" descr="chau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19100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7" descr="1295253105-chuotgamchoay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4267200" cy="289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581400" y="762000"/>
            <a:ext cx="2057400" cy="831850"/>
          </a:xfrm>
          <a:prstGeom prst="rect">
            <a:avLst/>
          </a:prstGeom>
          <a:solidFill>
            <a:srgbClr val="F8F828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Loài vật sống trên mặt đất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581400" y="3124200"/>
            <a:ext cx="2057400" cy="860425"/>
          </a:xfrm>
          <a:prstGeom prst="rect">
            <a:avLst/>
          </a:prstGeom>
          <a:solidFill>
            <a:srgbClr val="F8F828"/>
          </a:solidFill>
          <a:ln w="38100">
            <a:solidFill>
              <a:srgbClr val="CC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Loài vật sống dưới nước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3581400" y="5334000"/>
            <a:ext cx="2057400" cy="860425"/>
          </a:xfrm>
          <a:prstGeom prst="rect">
            <a:avLst/>
          </a:prstGeom>
          <a:solidFill>
            <a:srgbClr val="F8F828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charset="0"/>
              </a:rPr>
              <a:t>Loài vật sống trên không</a:t>
            </a:r>
          </a:p>
        </p:txBody>
      </p:sp>
      <p:pic>
        <p:nvPicPr>
          <p:cNvPr id="4104" name="Picture 8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4384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on b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t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2743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ư t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743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mè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sư t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2743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mè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2743200" y="3581400"/>
            <a:ext cx="838200" cy="236220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 flipV="1">
            <a:off x="2743200" y="3581400"/>
            <a:ext cx="838200" cy="2209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V="1">
            <a:off x="5638800" y="3581400"/>
            <a:ext cx="762000" cy="0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>
            <a:off x="5638800" y="1600200"/>
            <a:ext cx="762000" cy="419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 flipV="1">
            <a:off x="2743200" y="1143000"/>
            <a:ext cx="838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 flipV="1">
            <a:off x="5638800" y="11430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28" name="Picture 32" descr="con bu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2743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9" name="Picture 33" descr="v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0" name="Picture 34" descr="mè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27432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  <p:bldLst>
      <p:bldP spid="4112" grpId="0" animBg="1"/>
      <p:bldP spid="4113" grpId="0" animBg="1"/>
      <p:bldP spid="4114" grpId="0" animBg="1"/>
      <p:bldP spid="4125" grpId="0" animBg="1"/>
      <p:bldP spid="4126" grpId="0" animBg="1"/>
      <p:bldP spid="412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762000" y="304800"/>
            <a:ext cx="7239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Chúng ta cần phải làm gì để bảo vệ các loài động vật? Đặc biệt là động vật hoang dã quý hiếm?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81000" y="2362200"/>
            <a:ext cx="7239000" cy="308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US" sz="2800" b="1">
                <a:solidFill>
                  <a:srgbClr val="0000FF"/>
                </a:solidFill>
                <a:latin typeface="Arial" charset="0"/>
              </a:rPr>
              <a:t>     Chúng ta cần phải bảo vệ các loài vật có trong tự nhiên, đặc biệt những loài vật quý hiếm.</a:t>
            </a:r>
          </a:p>
          <a:p>
            <a:pPr algn="l"/>
            <a:r>
              <a:rPr lang="en-US" sz="2800" b="1">
                <a:solidFill>
                  <a:srgbClr val="0000FF"/>
                </a:solidFill>
                <a:latin typeface="Arial" charset="0"/>
              </a:rPr>
              <a:t>     Không giết hại, săn bắn trái phép. Không đốt phá rừng làm ảnh hưởng đến môi trường sống của các loài động vật hoang dã.</a:t>
            </a:r>
          </a:p>
        </p:txBody>
      </p:sp>
      <p:pic>
        <p:nvPicPr>
          <p:cNvPr id="49158" name="Picture 6" descr="Cau hoi"/>
          <p:cNvPicPr>
            <a:picLocks noChangeAspect="1" noChangeArrowheads="1" noCrop="1"/>
          </p:cNvPicPr>
          <p:nvPr/>
        </p:nvPicPr>
        <p:blipFill>
          <a:blip r:embed="rId3">
            <a:lum bright="-30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646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WordArt 5"/>
          <p:cNvSpPr>
            <a:spLocks noChangeArrowheads="1" noChangeShapeType="1" noTextEdit="1"/>
          </p:cNvSpPr>
          <p:nvPr/>
        </p:nvSpPr>
        <p:spPr bwMode="auto">
          <a:xfrm rot="357217">
            <a:off x="1143000" y="2743200"/>
            <a:ext cx="5638800" cy="2057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236"/>
              </a:avLst>
            </a:prstTxWarp>
          </a:bodyPr>
          <a:lstStyle/>
          <a:p>
            <a:r>
              <a:rPr lang="en-US" sz="3600" kern="10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242783" scaled="1"/>
                </a:gradFill>
                <a:latin typeface="Times New Roman"/>
                <a:cs typeface="Times New Roman"/>
              </a:rPr>
              <a:t>Đố bạn </a:t>
            </a:r>
          </a:p>
          <a:p>
            <a:r>
              <a:rPr lang="en-US" sz="3600" kern="10"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21242783" scaled="1"/>
                </a:gradFill>
                <a:latin typeface="Times New Roman"/>
                <a:cs typeface="Times New Roman"/>
              </a:rPr>
              <a:t>      con gì?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7085" y="1493837"/>
            <a:ext cx="25303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F0FC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+mn-cs"/>
              </a:rPr>
              <a:t>Trò chơi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F0FC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 descr="Pic3"/>
          <p:cNvSpPr>
            <a:spLocks noChangeArrowheads="1"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0" name="WordArt 32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41148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3</a:t>
            </a:r>
          </a:p>
        </p:txBody>
      </p:sp>
      <p:sp>
        <p:nvSpPr>
          <p:cNvPr id="27677" name="Rectangle 29" descr="background-36"/>
          <p:cNvSpPr>
            <a:spLocks noChangeArrowheads="1"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1" name="WordArt 33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172200" y="38862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4</a:t>
            </a:r>
          </a:p>
        </p:txBody>
      </p:sp>
      <p:sp>
        <p:nvSpPr>
          <p:cNvPr id="27675" name="Rectangle 27" descr="muare"/>
          <p:cNvSpPr>
            <a:spLocks noChangeArrowheads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2" name="WordArt 34">
            <a:hlinkClick r:id="rId8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6553200" y="6858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2</a:t>
            </a:r>
          </a:p>
        </p:txBody>
      </p:sp>
      <p:sp>
        <p:nvSpPr>
          <p:cNvPr id="27676" name="Rectangle 28" descr="Pic1"/>
          <p:cNvSpPr>
            <a:spLocks noChangeArrowheads="1"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WordArt 35">
            <a:hlinkClick r:id="rId10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905000" y="533400"/>
            <a:ext cx="981075" cy="20558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.VnCooper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7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6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10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1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77"/>
                  </p:tgtEl>
                </p:cond>
              </p:nextCondLst>
            </p:seq>
          </p:childTnLst>
        </p:cTn>
      </p:par>
    </p:tnLst>
    <p:bldLst>
      <p:bldP spid="27674" grpId="0" animBg="1"/>
      <p:bldP spid="27680" grpId="0" animBg="1"/>
      <p:bldP spid="27677" grpId="0" animBg="1"/>
      <p:bldP spid="27681" grpId="0" animBg="1"/>
      <p:bldP spid="27675" grpId="0" animBg="1"/>
      <p:bldP spid="27682" grpId="0" animBg="1"/>
      <p:bldP spid="27676" grpId="0" animBg="1"/>
      <p:bldP spid="2768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WordArt 4"/>
          <p:cNvSpPr>
            <a:spLocks noChangeArrowheads="1" noChangeShapeType="1" noTextEdit="1"/>
          </p:cNvSpPr>
          <p:nvPr/>
        </p:nvSpPr>
        <p:spPr bwMode="auto">
          <a:xfrm>
            <a:off x="1524000" y="457200"/>
            <a:ext cx="3048000" cy="2133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887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Củng cố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2667000" y="2971800"/>
            <a:ext cx="62484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en-US" sz="3200">
                <a:latin typeface="Arial" charset="0"/>
              </a:rPr>
              <a:t>     Chúng ta cần phải biết yêu quý, chăm sóc và bảo vệ các loài vật có trong tự nhiên.</a:t>
            </a:r>
          </a:p>
          <a:p>
            <a:pPr algn="just"/>
            <a:r>
              <a:rPr lang="en-US" sz="3200">
                <a:latin typeface="Arial" charset="0"/>
              </a:rPr>
              <a:t>     Bảo vệ môi trường sống của các loài động vật hoang dã.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0932" y="2561362"/>
            <a:ext cx="8491427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Chúc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cô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sức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khỏe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và</a:t>
            </a:r>
            <a:endParaRPr lang="en-US" sz="5400" b="1" cap="all" dirty="0">
              <a:ln w="0"/>
              <a:solidFill>
                <a:srgbClr val="FF0066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các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em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học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</a:t>
            </a:r>
            <a:r>
              <a:rPr lang="en-US" sz="5400" b="1" cap="all" dirty="0" err="1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tốt</a:t>
            </a:r>
            <a:r>
              <a:rPr lang="en-US" sz="5400" b="1" cap="all" dirty="0">
                <a:ln w="0"/>
                <a:solidFill>
                  <a:srgbClr val="FF0066"/>
                </a:soli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+mn-cs"/>
              </a:rPr>
              <a:t>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/>
          <p:cNvGrpSpPr>
            <a:grpSpLocks/>
          </p:cNvGrpSpPr>
          <p:nvPr/>
        </p:nvGrpSpPr>
        <p:grpSpPr bwMode="auto">
          <a:xfrm>
            <a:off x="4038600" y="2971800"/>
            <a:ext cx="4724400" cy="3657600"/>
            <a:chOff x="2400" y="1824"/>
            <a:chExt cx="2976" cy="2304"/>
          </a:xfrm>
        </p:grpSpPr>
        <p:grpSp>
          <p:nvGrpSpPr>
            <p:cNvPr id="53251" name="Group 3"/>
            <p:cNvGrpSpPr>
              <a:grpSpLocks/>
            </p:cNvGrpSpPr>
            <p:nvPr/>
          </p:nvGrpSpPr>
          <p:grpSpPr bwMode="auto">
            <a:xfrm>
              <a:off x="2400" y="1824"/>
              <a:ext cx="2976" cy="2016"/>
              <a:chOff x="2400" y="1632"/>
              <a:chExt cx="2976" cy="2016"/>
            </a:xfrm>
          </p:grpSpPr>
          <p:pic>
            <p:nvPicPr>
              <p:cNvPr id="53252" name="Picture 4" descr="tiger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8" y="1680"/>
                <a:ext cx="2880" cy="1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53" name="Rectangle 5"/>
              <p:cNvSpPr>
                <a:spLocks noChangeArrowheads="1"/>
              </p:cNvSpPr>
              <p:nvPr/>
            </p:nvSpPr>
            <p:spPr bwMode="auto">
              <a:xfrm>
                <a:off x="2400" y="1632"/>
                <a:ext cx="2976" cy="2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99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800">
                  <a:solidFill>
                    <a:srgbClr val="008000"/>
                  </a:solidFill>
                  <a:latin typeface="Arial" charset="0"/>
                </a:endParaRPr>
              </a:p>
            </p:txBody>
          </p:sp>
        </p:grpSp>
        <p:sp>
          <p:nvSpPr>
            <p:cNvPr id="53254" name="Text Box 6"/>
            <p:cNvSpPr txBox="1">
              <a:spLocks noChangeArrowheads="1"/>
            </p:cNvSpPr>
            <p:nvPr/>
          </p:nvSpPr>
          <p:spPr bwMode="auto">
            <a:xfrm>
              <a:off x="3216" y="3840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b="1">
                  <a:solidFill>
                    <a:srgbClr val="006600"/>
                  </a:solidFill>
                  <a:latin typeface="Arial" charset="0"/>
                </a:rPr>
                <a:t>      </a:t>
              </a:r>
              <a:r>
                <a:rPr lang="en-US" sz="2400">
                  <a:latin typeface="Arial" charset="0"/>
                </a:rPr>
                <a:t>Con hổ</a:t>
              </a:r>
              <a:r>
                <a:rPr lang="en-US" sz="2400">
                  <a:solidFill>
                    <a:srgbClr val="6699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53255" name="AutoShape 7"/>
          <p:cNvSpPr>
            <a:spLocks noChangeArrowheads="1"/>
          </p:cNvSpPr>
          <p:nvPr/>
        </p:nvSpPr>
        <p:spPr bwMode="auto">
          <a:xfrm>
            <a:off x="304800" y="304800"/>
            <a:ext cx="6781800" cy="251460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>
                <a:latin typeface="Arial" charset="0"/>
              </a:rPr>
              <a:t>Lông vằn,lông vện, mắt xanh</a:t>
            </a:r>
          </a:p>
          <a:p>
            <a:r>
              <a:rPr lang="en-US" sz="2800">
                <a:latin typeface="Arial" charset="0"/>
              </a:rPr>
              <a:t>Dáng đi uyển chuyển nhe nanh tìm mồi</a:t>
            </a:r>
          </a:p>
          <a:p>
            <a:r>
              <a:rPr lang="en-US" sz="2800">
                <a:latin typeface="Arial" charset="0"/>
              </a:rPr>
              <a:t>Thỏ, nai gặp phải  … hỡi ôi</a:t>
            </a:r>
          </a:p>
          <a:p>
            <a:r>
              <a:rPr lang="en-US" sz="2800">
                <a:latin typeface="Arial" charset="0"/>
              </a:rPr>
              <a:t>Muôn thú khiếp sợ tôn ngôi chúa rừng</a:t>
            </a:r>
          </a:p>
          <a:p>
            <a:r>
              <a:rPr lang="en-US" sz="2800" i="1">
                <a:solidFill>
                  <a:srgbClr val="FF3300"/>
                </a:solidFill>
                <a:latin typeface="Arial" charset="0"/>
              </a:rPr>
              <a:t>	   Là con gì?</a:t>
            </a:r>
            <a:endParaRPr lang="en-US" sz="2800">
              <a:latin typeface="Arial" charset="0"/>
            </a:endParaRPr>
          </a:p>
        </p:txBody>
      </p:sp>
      <p:sp>
        <p:nvSpPr>
          <p:cNvPr id="53256" name="AutoShape 8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2667000" y="1524000"/>
            <a:ext cx="5334000" cy="3276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endParaRPr lang="fr-FR" sz="2400">
              <a:latin typeface="Arial" charset="0"/>
            </a:endParaRPr>
          </a:p>
          <a:p>
            <a:pPr algn="l"/>
            <a:r>
              <a:rPr lang="fr-FR" sz="2400">
                <a:latin typeface="Arial" charset="0"/>
              </a:rPr>
              <a:t>   </a:t>
            </a:r>
            <a:r>
              <a:rPr lang="fr-FR" sz="3600">
                <a:latin typeface="Arial" charset="0"/>
              </a:rPr>
              <a:t>Bò mẹ thì là mẹ</a:t>
            </a:r>
          </a:p>
          <a:p>
            <a:pPr algn="l"/>
            <a:r>
              <a:rPr lang="fr-FR" sz="3600">
                <a:latin typeface="Arial" charset="0"/>
              </a:rPr>
              <a:t>   Con nó là bò con</a:t>
            </a:r>
          </a:p>
          <a:p>
            <a:pPr algn="l"/>
            <a:r>
              <a:rPr lang="fr-FR" sz="3600">
                <a:latin typeface="Arial" charset="0"/>
              </a:rPr>
              <a:t>   Nhưng là tên gì nhỉ</a:t>
            </a:r>
          </a:p>
          <a:p>
            <a:pPr algn="l"/>
            <a:r>
              <a:rPr lang="fr-FR" sz="3600">
                <a:latin typeface="Arial" charset="0"/>
              </a:rPr>
              <a:t>   Đố bé gọi được luôn ?</a:t>
            </a:r>
          </a:p>
          <a:p>
            <a:pPr algn="l"/>
            <a:r>
              <a:rPr lang="fr-FR" sz="3600" i="1">
                <a:solidFill>
                  <a:srgbClr val="FF00FF"/>
                </a:solidFill>
                <a:latin typeface="Arial" charset="0"/>
              </a:rPr>
              <a:t>                </a:t>
            </a:r>
            <a:r>
              <a:rPr lang="fr-FR" sz="3600" i="1">
                <a:solidFill>
                  <a:srgbClr val="FF0000"/>
                </a:solidFill>
                <a:latin typeface="Arial" charset="0"/>
              </a:rPr>
              <a:t>Là con gì ? </a:t>
            </a:r>
            <a:r>
              <a:rPr lang="fr-FR" sz="3600">
                <a:solidFill>
                  <a:srgbClr val="FF0000"/>
                </a:solidFill>
                <a:latin typeface="Arial" charset="0"/>
              </a:rPr>
              <a:t> </a:t>
            </a:r>
            <a:endParaRPr lang="en-US" sz="3600">
              <a:solidFill>
                <a:srgbClr val="FF0000"/>
              </a:solidFill>
              <a:latin typeface="Arial" charset="0"/>
            </a:endParaRPr>
          </a:p>
          <a:p>
            <a:pPr algn="l"/>
            <a:endParaRPr lang="en-US" sz="3600" i="1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54275" name="Group 3"/>
          <p:cNvGrpSpPr>
            <a:grpSpLocks/>
          </p:cNvGrpSpPr>
          <p:nvPr/>
        </p:nvGrpSpPr>
        <p:grpSpPr bwMode="auto">
          <a:xfrm>
            <a:off x="-5638800" y="1219200"/>
            <a:ext cx="5410200" cy="4568825"/>
            <a:chOff x="1872" y="1440"/>
            <a:chExt cx="3312" cy="2453"/>
          </a:xfrm>
        </p:grpSpPr>
        <p:pic>
          <p:nvPicPr>
            <p:cNvPr id="54276" name="Picture 4" descr="4286_img_0060b_320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19354" r="5502"/>
            <a:stretch>
              <a:fillRect/>
            </a:stretch>
          </p:blipFill>
          <p:spPr bwMode="auto">
            <a:xfrm>
              <a:off x="1872" y="1440"/>
              <a:ext cx="3312" cy="2123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77" name="Text Box 5"/>
            <p:cNvSpPr txBox="1">
              <a:spLocks noChangeArrowheads="1"/>
            </p:cNvSpPr>
            <p:nvPr/>
          </p:nvSpPr>
          <p:spPr bwMode="auto">
            <a:xfrm>
              <a:off x="2880" y="3648"/>
              <a:ext cx="1344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latin typeface="Arial" charset="0"/>
                </a:rPr>
                <a:t>Con bê</a:t>
              </a:r>
            </a:p>
          </p:txBody>
        </p:sp>
      </p:grpSp>
      <p:sp>
        <p:nvSpPr>
          <p:cNvPr id="54278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125 -0.0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25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2"/>
          <p:cNvSpPr>
            <a:spLocks noChangeArrowheads="1"/>
          </p:cNvSpPr>
          <p:nvPr/>
        </p:nvSpPr>
        <p:spPr bwMode="auto">
          <a:xfrm>
            <a:off x="990600" y="533400"/>
            <a:ext cx="6934200" cy="17526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000">
                <a:latin typeface="Arial" charset="0"/>
              </a:rPr>
              <a:t>Con gì nhảy nhót leo trèo</a:t>
            </a:r>
          </a:p>
          <a:p>
            <a:r>
              <a:rPr lang="en-US" sz="3000">
                <a:latin typeface="Arial" charset="0"/>
              </a:rPr>
              <a:t>Mình đầy lông lá, nhăn nheo làm trò</a:t>
            </a:r>
          </a:p>
          <a:p>
            <a:r>
              <a:rPr lang="en-US" sz="3000" i="1">
                <a:solidFill>
                  <a:srgbClr val="FF0000"/>
                </a:solidFill>
                <a:latin typeface="Arial" charset="0"/>
              </a:rPr>
              <a:t>Là con gì?</a:t>
            </a: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3581400" y="2589213"/>
            <a:ext cx="4362450" cy="4178300"/>
            <a:chOff x="2400" y="1296"/>
            <a:chExt cx="2556" cy="2437"/>
          </a:xfrm>
        </p:grpSpPr>
        <p:pic>
          <p:nvPicPr>
            <p:cNvPr id="55300" name="Picture 4" descr="Khi-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1296"/>
              <a:ext cx="2556" cy="2010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1" name="Text Box 5"/>
            <p:cNvSpPr txBox="1">
              <a:spLocks noChangeArrowheads="1"/>
            </p:cNvSpPr>
            <p:nvPr/>
          </p:nvSpPr>
          <p:spPr bwMode="auto">
            <a:xfrm>
              <a:off x="3264" y="3408"/>
              <a:ext cx="960" cy="325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>
                  <a:latin typeface="Arial" charset="0"/>
                </a:rPr>
                <a:t>Con khỉ</a:t>
              </a:r>
            </a:p>
          </p:txBody>
        </p:sp>
      </p:grpSp>
      <p:sp>
        <p:nvSpPr>
          <p:cNvPr id="55302" name="AutoShape 6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/>
          <p:cNvSpPr>
            <a:spLocks noChangeArrowheads="1"/>
          </p:cNvSpPr>
          <p:nvPr/>
        </p:nvSpPr>
        <p:spPr bwMode="auto">
          <a:xfrm>
            <a:off x="381000" y="990600"/>
            <a:ext cx="4267200" cy="342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3200">
                <a:latin typeface="Arial" charset="0"/>
              </a:rPr>
              <a:t>Con gì cổ dài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ăn lá trên cao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Da lốm đốm sao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Sống trên đồng cỏ ?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>              </a:t>
            </a:r>
            <a:r>
              <a:rPr lang="en-US" sz="3200" i="1">
                <a:solidFill>
                  <a:srgbClr val="FF3300"/>
                </a:solidFill>
                <a:latin typeface="Arial" charset="0"/>
              </a:rPr>
              <a:t>Là con gì?</a:t>
            </a:r>
            <a:endParaRPr lang="en-US" sz="3200">
              <a:solidFill>
                <a:srgbClr val="FF3300"/>
              </a:solidFill>
              <a:latin typeface="Arial" charset="0"/>
            </a:endParaRPr>
          </a:p>
          <a:p>
            <a:pPr algn="l"/>
            <a:endParaRPr lang="en-US" sz="320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56323" name="Picture 3" descr="243_1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9909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562600" y="5562600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Hươu cao cổ</a:t>
            </a:r>
          </a:p>
        </p:txBody>
      </p:sp>
      <p:sp>
        <p:nvSpPr>
          <p:cNvPr id="56325" name="AutoShape 5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248400"/>
            <a:ext cx="838200" cy="6096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447800" y="533400"/>
            <a:ext cx="61722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Thứ sáu ngày 5 tháng 4 năm 2013</a:t>
            </a:r>
          </a:p>
          <a:p>
            <a:pPr>
              <a:spcBef>
                <a:spcPct val="50000"/>
              </a:spcBef>
            </a:pPr>
            <a:r>
              <a:rPr lang="en-US" sz="2400" b="1">
                <a:latin typeface="Arial" charset="0"/>
              </a:rPr>
              <a:t>Tự Nhiên và Xã hội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990600" y="1676400"/>
            <a:ext cx="731520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 28: Một số loài vật sống trên cạn</a:t>
            </a: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828800" y="3276600"/>
            <a:ext cx="7010400" cy="1600200"/>
          </a:xfrm>
          <a:prstGeom prst="wedgeEllipseCallout">
            <a:avLst>
              <a:gd name="adj1" fmla="val -45991"/>
              <a:gd name="adj2" fmla="val 60319"/>
            </a:avLst>
          </a:prstGeom>
          <a:solidFill>
            <a:srgbClr val="F4FEC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200" b="1">
                <a:solidFill>
                  <a:srgbClr val="FF0000"/>
                </a:solidFill>
                <a:latin typeface="Arial" charset="0"/>
              </a:rPr>
              <a:t>Hoạt động 1: </a:t>
            </a:r>
          </a:p>
          <a:p>
            <a:r>
              <a:rPr lang="en-US" sz="3200" b="1">
                <a:solidFill>
                  <a:srgbClr val="FF0000"/>
                </a:solidFill>
                <a:latin typeface="Arial" charset="0"/>
              </a:rPr>
              <a:t>Quan sát tranh và trả lời</a:t>
            </a:r>
          </a:p>
        </p:txBody>
      </p:sp>
      <p:pic>
        <p:nvPicPr>
          <p:cNvPr id="13319" name="Picture 7" descr="[Hình: 2.gif]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52950"/>
            <a:ext cx="17668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LacDa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229600" cy="59436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533400" y="533400"/>
            <a:ext cx="1828800" cy="8382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lạc đà</a:t>
            </a:r>
          </a:p>
        </p:txBody>
      </p:sp>
      <p:pic>
        <p:nvPicPr>
          <p:cNvPr id="12304" name="Picture 16" descr="Bo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77200" cy="5791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685800" y="5486400"/>
            <a:ext cx="1828800" cy="6858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Bò</a:t>
            </a:r>
          </a:p>
        </p:txBody>
      </p:sp>
      <p:pic>
        <p:nvPicPr>
          <p:cNvPr id="12306" name="Picture 18" descr="Nai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7924800" cy="568960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7" name="Oval 19"/>
          <p:cNvSpPr>
            <a:spLocks noChangeArrowheads="1"/>
          </p:cNvSpPr>
          <p:nvPr/>
        </p:nvSpPr>
        <p:spPr bwMode="auto">
          <a:xfrm>
            <a:off x="609600" y="685800"/>
            <a:ext cx="1676400" cy="7620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Hươu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9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6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9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3" grpId="0" animBg="1"/>
      <p:bldP spid="12303" grpId="1" animBg="1"/>
      <p:bldP spid="12305" grpId="0" animBg="1"/>
      <p:bldP spid="12305" grpId="1" animBg="1"/>
      <p:bldP spid="12307" grpId="0" animBg="1"/>
      <p:bldP spid="1230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Cho"/>
          <p:cNvPicPr>
            <a:picLocks noChangeAspect="1" noChangeArrowheads="1"/>
          </p:cNvPicPr>
          <p:nvPr/>
        </p:nvPicPr>
        <p:blipFill>
          <a:blip r:embed="rId3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172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762000" y="457200"/>
            <a:ext cx="1828800" cy="9144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Chó</a:t>
            </a:r>
          </a:p>
        </p:txBody>
      </p:sp>
      <p:pic>
        <p:nvPicPr>
          <p:cNvPr id="13330" name="Picture 18" descr="Tho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229600" cy="614045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1" name="Oval 19"/>
          <p:cNvSpPr>
            <a:spLocks noChangeArrowheads="1"/>
          </p:cNvSpPr>
          <p:nvPr/>
        </p:nvSpPr>
        <p:spPr bwMode="auto">
          <a:xfrm>
            <a:off x="609600" y="5486400"/>
            <a:ext cx="2362200" cy="8382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b="1">
                <a:solidFill>
                  <a:srgbClr val="0000FF"/>
                </a:solidFill>
                <a:latin typeface="Arial" charset="0"/>
              </a:rPr>
              <a:t>Con Thỏ rừng</a:t>
            </a:r>
          </a:p>
        </p:txBody>
      </p:sp>
      <p:pic>
        <p:nvPicPr>
          <p:cNvPr id="13332" name="Picture 20" descr="Ho"/>
          <p:cNvPicPr>
            <a:picLocks noChangeAspect="1" noChangeArrowheads="1"/>
          </p:cNvPicPr>
          <p:nvPr/>
        </p:nvPicPr>
        <p:blipFill>
          <a:blip r:embed="rId5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6019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Oval 21"/>
          <p:cNvSpPr>
            <a:spLocks noChangeArrowheads="1"/>
          </p:cNvSpPr>
          <p:nvPr/>
        </p:nvSpPr>
        <p:spPr bwMode="auto">
          <a:xfrm>
            <a:off x="609600" y="5562600"/>
            <a:ext cx="2286000" cy="7620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Hổ (cọp)</a:t>
            </a:r>
          </a:p>
        </p:txBody>
      </p:sp>
      <p:pic>
        <p:nvPicPr>
          <p:cNvPr id="13334" name="Picture 22" descr="Ga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4800"/>
            <a:ext cx="7848600" cy="6324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5" name="Oval 23"/>
          <p:cNvSpPr>
            <a:spLocks noChangeArrowheads="1"/>
          </p:cNvSpPr>
          <p:nvPr/>
        </p:nvSpPr>
        <p:spPr bwMode="auto">
          <a:xfrm>
            <a:off x="6629400" y="304800"/>
            <a:ext cx="1828800" cy="990600"/>
          </a:xfrm>
          <a:prstGeom prst="ellipse">
            <a:avLst/>
          </a:prstGeom>
          <a:solidFill>
            <a:srgbClr val="FDFA6E"/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>
                <a:solidFill>
                  <a:srgbClr val="0000FF"/>
                </a:solidFill>
                <a:latin typeface="Arial" charset="0"/>
              </a:rPr>
              <a:t>Con Gà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7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6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0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9" grpId="0" animBg="1"/>
      <p:bldP spid="13329" grpId="1" animBg="1"/>
      <p:bldP spid="13331" grpId="0" animBg="1"/>
      <p:bldP spid="13331" grpId="1" animBg="1"/>
      <p:bldP spid="13333" grpId="0" animBg="1"/>
      <p:bldP spid="13333" grpId="1" animBg="1"/>
      <p:bldP spid="13335" grpId="0" animBg="1"/>
      <p:bldP spid="133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2895600" y="304800"/>
            <a:ext cx="54864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6051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Thảo luận nhóm đôi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grpSp>
        <p:nvGrpSpPr>
          <p:cNvPr id="10245" name="Group 5"/>
          <p:cNvGrpSpPr>
            <a:grpSpLocks/>
          </p:cNvGrpSpPr>
          <p:nvPr/>
        </p:nvGrpSpPr>
        <p:grpSpPr bwMode="auto">
          <a:xfrm>
            <a:off x="3124200" y="1981200"/>
            <a:ext cx="5943600" cy="4340225"/>
            <a:chOff x="2064" y="1152"/>
            <a:chExt cx="3552" cy="2821"/>
          </a:xfrm>
        </p:grpSpPr>
        <p:sp>
          <p:nvSpPr>
            <p:cNvPr id="10246" name="Text Box 6"/>
            <p:cNvSpPr txBox="1">
              <a:spLocks noChangeArrowheads="1"/>
            </p:cNvSpPr>
            <p:nvPr/>
          </p:nvSpPr>
          <p:spPr bwMode="auto">
            <a:xfrm>
              <a:off x="4560" y="2053"/>
              <a:ext cx="99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hươu</a:t>
              </a:r>
            </a:p>
          </p:txBody>
        </p:sp>
        <p:sp>
          <p:nvSpPr>
            <p:cNvPr id="10247" name="Text Box 7"/>
            <p:cNvSpPr txBox="1">
              <a:spLocks noChangeArrowheads="1"/>
            </p:cNvSpPr>
            <p:nvPr/>
          </p:nvSpPr>
          <p:spPr bwMode="auto">
            <a:xfrm>
              <a:off x="3483" y="2053"/>
              <a:ext cx="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bò</a:t>
              </a:r>
            </a:p>
          </p:txBody>
        </p:sp>
        <p:sp>
          <p:nvSpPr>
            <p:cNvPr id="10248" name="Text Box 8"/>
            <p:cNvSpPr txBox="1">
              <a:spLocks noChangeArrowheads="1"/>
            </p:cNvSpPr>
            <p:nvPr/>
          </p:nvSpPr>
          <p:spPr bwMode="auto">
            <a:xfrm>
              <a:off x="2112" y="3446"/>
              <a:ext cx="8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chó</a:t>
              </a:r>
            </a:p>
          </p:txBody>
        </p:sp>
        <p:sp>
          <p:nvSpPr>
            <p:cNvPr id="10249" name="Text Box 9"/>
            <p:cNvSpPr txBox="1">
              <a:spLocks noChangeArrowheads="1"/>
            </p:cNvSpPr>
            <p:nvPr/>
          </p:nvSpPr>
          <p:spPr bwMode="auto">
            <a:xfrm>
              <a:off x="2064" y="2018"/>
              <a:ext cx="1152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>
                  <a:solidFill>
                    <a:srgbClr val="0000CC"/>
                  </a:solidFill>
                  <a:latin typeface="Arial" charset="0"/>
                </a:rPr>
                <a:t>Con lạc đà</a:t>
              </a:r>
            </a:p>
          </p:txBody>
        </p:sp>
        <p:sp>
          <p:nvSpPr>
            <p:cNvPr id="10250" name="Text Box 10"/>
            <p:cNvSpPr txBox="1">
              <a:spLocks noChangeArrowheads="1"/>
            </p:cNvSpPr>
            <p:nvPr/>
          </p:nvSpPr>
          <p:spPr bwMode="auto">
            <a:xfrm>
              <a:off x="4800" y="3504"/>
              <a:ext cx="796" cy="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gà</a:t>
              </a:r>
            </a:p>
          </p:txBody>
        </p:sp>
        <p:sp>
          <p:nvSpPr>
            <p:cNvPr id="10251" name="Text Box 11"/>
            <p:cNvSpPr txBox="1">
              <a:spLocks noChangeArrowheads="1"/>
            </p:cNvSpPr>
            <p:nvPr/>
          </p:nvSpPr>
          <p:spPr bwMode="auto">
            <a:xfrm>
              <a:off x="3888" y="3457"/>
              <a:ext cx="864" cy="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cọp (hổ)</a:t>
              </a:r>
            </a:p>
          </p:txBody>
        </p:sp>
        <p:sp>
          <p:nvSpPr>
            <p:cNvPr id="10252" name="Text Box 12"/>
            <p:cNvSpPr txBox="1">
              <a:spLocks noChangeArrowheads="1"/>
            </p:cNvSpPr>
            <p:nvPr/>
          </p:nvSpPr>
          <p:spPr bwMode="auto">
            <a:xfrm>
              <a:off x="3087" y="3446"/>
              <a:ext cx="70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0000CC"/>
                  </a:solidFill>
                  <a:latin typeface="Arial" charset="0"/>
                </a:rPr>
                <a:t>con thỏ</a:t>
              </a:r>
            </a:p>
          </p:txBody>
        </p:sp>
        <p:grpSp>
          <p:nvGrpSpPr>
            <p:cNvPr id="10253" name="Group 13"/>
            <p:cNvGrpSpPr>
              <a:grpSpLocks/>
            </p:cNvGrpSpPr>
            <p:nvPr/>
          </p:nvGrpSpPr>
          <p:grpSpPr bwMode="auto">
            <a:xfrm>
              <a:off x="2203" y="1152"/>
              <a:ext cx="2164" cy="955"/>
              <a:chOff x="144" y="1248"/>
              <a:chExt cx="3408" cy="1119"/>
            </a:xfrm>
          </p:grpSpPr>
          <p:grpSp>
            <p:nvGrpSpPr>
              <p:cNvPr id="10254" name="Group 14"/>
              <p:cNvGrpSpPr>
                <a:grpSpLocks/>
              </p:cNvGrpSpPr>
              <p:nvPr/>
            </p:nvGrpSpPr>
            <p:grpSpPr bwMode="auto">
              <a:xfrm>
                <a:off x="1968" y="1248"/>
                <a:ext cx="1584" cy="1056"/>
                <a:chOff x="1968" y="1248"/>
                <a:chExt cx="1584" cy="1056"/>
              </a:xfrm>
            </p:grpSpPr>
            <p:pic>
              <p:nvPicPr>
                <p:cNvPr id="10255" name="Picture 15" descr="Bo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contrast="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248"/>
                  <a:ext cx="1584" cy="1047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56" name="Oval 16"/>
                <p:cNvSpPr>
                  <a:spLocks noChangeArrowheads="1"/>
                </p:cNvSpPr>
                <p:nvPr/>
              </p:nvSpPr>
              <p:spPr bwMode="auto">
                <a:xfrm>
                  <a:off x="2736" y="2112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257" name="Group 17"/>
              <p:cNvGrpSpPr>
                <a:grpSpLocks/>
              </p:cNvGrpSpPr>
              <p:nvPr/>
            </p:nvGrpSpPr>
            <p:grpSpPr bwMode="auto">
              <a:xfrm>
                <a:off x="144" y="1248"/>
                <a:ext cx="1488" cy="1071"/>
                <a:chOff x="144" y="1248"/>
                <a:chExt cx="1488" cy="1071"/>
              </a:xfrm>
            </p:grpSpPr>
            <p:grpSp>
              <p:nvGrpSpPr>
                <p:cNvPr id="10258" name="Group 18"/>
                <p:cNvGrpSpPr>
                  <a:grpSpLocks/>
                </p:cNvGrpSpPr>
                <p:nvPr/>
              </p:nvGrpSpPr>
              <p:grpSpPr bwMode="auto">
                <a:xfrm>
                  <a:off x="144" y="1248"/>
                  <a:ext cx="1488" cy="1008"/>
                  <a:chOff x="144" y="1248"/>
                  <a:chExt cx="1488" cy="1008"/>
                </a:xfrm>
              </p:grpSpPr>
              <p:pic>
                <p:nvPicPr>
                  <p:cNvPr id="10259" name="Picture 19" descr="LacDa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lum contrast="24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4" y="1248"/>
                    <a:ext cx="1488" cy="1008"/>
                  </a:xfrm>
                  <a:prstGeom prst="rect">
                    <a:avLst/>
                  </a:prstGeom>
                  <a:noFill/>
                  <a:ln w="38100">
                    <a:solidFill>
                      <a:srgbClr val="FF33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260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104" y="2064"/>
                    <a:ext cx="192" cy="192"/>
                  </a:xfrm>
                  <a:prstGeom prst="ellipse">
                    <a:avLst/>
                  </a:prstGeom>
                  <a:solidFill>
                    <a:schemeClr val="bg1"/>
                  </a:solidFill>
                  <a:ln w="9525" algn="ctr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26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055" y="2016"/>
                  <a:ext cx="288" cy="3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000" b="1">
                      <a:solidFill>
                        <a:srgbClr val="FF0000"/>
                      </a:solidFill>
                      <a:latin typeface="Arial" charset="0"/>
                    </a:rPr>
                    <a:t>1</a:t>
                  </a:r>
                </a:p>
              </p:txBody>
            </p:sp>
          </p:grpSp>
          <p:sp>
            <p:nvSpPr>
              <p:cNvPr id="10262" name="Text Box 22"/>
              <p:cNvSpPr txBox="1">
                <a:spLocks noChangeArrowheads="1"/>
              </p:cNvSpPr>
              <p:nvPr/>
            </p:nvSpPr>
            <p:spPr bwMode="auto">
              <a:xfrm>
                <a:off x="2642" y="2064"/>
                <a:ext cx="382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Arial" charset="0"/>
                  </a:rPr>
                  <a:t>2</a:t>
                </a:r>
              </a:p>
            </p:txBody>
          </p:sp>
        </p:grpSp>
        <p:grpSp>
          <p:nvGrpSpPr>
            <p:cNvPr id="10263" name="Group 23"/>
            <p:cNvGrpSpPr>
              <a:grpSpLocks/>
            </p:cNvGrpSpPr>
            <p:nvPr/>
          </p:nvGrpSpPr>
          <p:grpSpPr bwMode="auto">
            <a:xfrm>
              <a:off x="4580" y="1152"/>
              <a:ext cx="1036" cy="955"/>
              <a:chOff x="3888" y="1248"/>
              <a:chExt cx="1632" cy="1119"/>
            </a:xfrm>
          </p:grpSpPr>
          <p:grpSp>
            <p:nvGrpSpPr>
              <p:cNvPr id="10264" name="Group 24"/>
              <p:cNvGrpSpPr>
                <a:grpSpLocks/>
              </p:cNvGrpSpPr>
              <p:nvPr/>
            </p:nvGrpSpPr>
            <p:grpSpPr bwMode="auto">
              <a:xfrm>
                <a:off x="3888" y="1248"/>
                <a:ext cx="1632" cy="1097"/>
                <a:chOff x="3888" y="1248"/>
                <a:chExt cx="1632" cy="1097"/>
              </a:xfrm>
            </p:grpSpPr>
            <p:pic>
              <p:nvPicPr>
                <p:cNvPr id="10265" name="Picture 25" descr="Nai"/>
                <p:cNvPicPr>
                  <a:picLocks noChangeAspect="1" noChangeArrowheads="1"/>
                </p:cNvPicPr>
                <p:nvPr/>
              </p:nvPicPr>
              <p:blipFill>
                <a:blip r:embed="rId5">
                  <a:lum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88" y="1248"/>
                  <a:ext cx="1632" cy="1097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66" name="Oval 26"/>
                <p:cNvSpPr>
                  <a:spLocks noChangeArrowheads="1"/>
                </p:cNvSpPr>
                <p:nvPr/>
              </p:nvSpPr>
              <p:spPr bwMode="auto">
                <a:xfrm>
                  <a:off x="4560" y="2112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67" name="Text Box 27"/>
              <p:cNvSpPr txBox="1">
                <a:spLocks noChangeArrowheads="1"/>
              </p:cNvSpPr>
              <p:nvPr/>
            </p:nvSpPr>
            <p:spPr bwMode="auto">
              <a:xfrm>
                <a:off x="4463" y="2064"/>
                <a:ext cx="384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Arial" charset="0"/>
                  </a:rPr>
                  <a:t>3</a:t>
                </a:r>
              </a:p>
            </p:txBody>
          </p:sp>
        </p:grpSp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2112" y="2340"/>
              <a:ext cx="864" cy="1160"/>
              <a:chOff x="0" y="2640"/>
              <a:chExt cx="1236" cy="1359"/>
            </a:xfrm>
          </p:grpSpPr>
          <p:grpSp>
            <p:nvGrpSpPr>
              <p:cNvPr id="10269" name="Group 29"/>
              <p:cNvGrpSpPr>
                <a:grpSpLocks/>
              </p:cNvGrpSpPr>
              <p:nvPr/>
            </p:nvGrpSpPr>
            <p:grpSpPr bwMode="auto">
              <a:xfrm>
                <a:off x="109" y="2640"/>
                <a:ext cx="1127" cy="1296"/>
                <a:chOff x="109" y="2640"/>
                <a:chExt cx="1127" cy="1296"/>
              </a:xfrm>
            </p:grpSpPr>
            <p:pic>
              <p:nvPicPr>
                <p:cNvPr id="10270" name="Picture 30" descr="Cho"/>
                <p:cNvPicPr>
                  <a:picLocks noChangeAspect="1" noChangeArrowheads="1"/>
                </p:cNvPicPr>
                <p:nvPr/>
              </p:nvPicPr>
              <p:blipFill>
                <a:blip r:embed="rId6">
                  <a:lum contrast="4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9" y="2640"/>
                  <a:ext cx="1127" cy="1296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71" name="Oval 31"/>
                <p:cNvSpPr>
                  <a:spLocks noChangeArrowheads="1"/>
                </p:cNvSpPr>
                <p:nvPr/>
              </p:nvSpPr>
              <p:spPr bwMode="auto">
                <a:xfrm>
                  <a:off x="144" y="3744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2" name="Text Box 32"/>
              <p:cNvSpPr txBox="1">
                <a:spLocks noChangeArrowheads="1"/>
              </p:cNvSpPr>
              <p:nvPr/>
            </p:nvSpPr>
            <p:spPr bwMode="auto">
              <a:xfrm>
                <a:off x="0" y="3696"/>
                <a:ext cx="479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Arial" charset="0"/>
                  </a:rPr>
                  <a:t>4</a:t>
                </a:r>
              </a:p>
            </p:txBody>
          </p:sp>
        </p:grpSp>
        <p:grpSp>
          <p:nvGrpSpPr>
            <p:cNvPr id="10273" name="Group 33"/>
            <p:cNvGrpSpPr>
              <a:grpSpLocks/>
            </p:cNvGrpSpPr>
            <p:nvPr/>
          </p:nvGrpSpPr>
          <p:grpSpPr bwMode="auto">
            <a:xfrm>
              <a:off x="3026" y="2340"/>
              <a:ext cx="853" cy="1119"/>
              <a:chOff x="1440" y="2640"/>
              <a:chExt cx="1344" cy="1311"/>
            </a:xfrm>
          </p:grpSpPr>
          <p:grpSp>
            <p:nvGrpSpPr>
              <p:cNvPr id="10274" name="Group 34"/>
              <p:cNvGrpSpPr>
                <a:grpSpLocks/>
              </p:cNvGrpSpPr>
              <p:nvPr/>
            </p:nvGrpSpPr>
            <p:grpSpPr bwMode="auto">
              <a:xfrm>
                <a:off x="1440" y="2640"/>
                <a:ext cx="1344" cy="1296"/>
                <a:chOff x="1440" y="2640"/>
                <a:chExt cx="1344" cy="1296"/>
              </a:xfrm>
            </p:grpSpPr>
            <p:pic>
              <p:nvPicPr>
                <p:cNvPr id="10275" name="Picture 35" descr="Tho"/>
                <p:cNvPicPr>
                  <a:picLocks noChangeAspect="1" noChangeArrowheads="1"/>
                </p:cNvPicPr>
                <p:nvPr/>
              </p:nvPicPr>
              <p:blipFill>
                <a:blip r:embed="rId7">
                  <a:lum contrast="24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40" y="2640"/>
                  <a:ext cx="1344" cy="1296"/>
                </a:xfrm>
                <a:prstGeom prst="rect">
                  <a:avLst/>
                </a:prstGeom>
                <a:noFill/>
                <a:ln w="38100">
                  <a:solidFill>
                    <a:srgbClr val="FF33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276" name="Oval 36"/>
                <p:cNvSpPr>
                  <a:spLocks noChangeArrowheads="1"/>
                </p:cNvSpPr>
                <p:nvPr/>
              </p:nvSpPr>
              <p:spPr bwMode="auto">
                <a:xfrm>
                  <a:off x="1632" y="3696"/>
                  <a:ext cx="192" cy="192"/>
                </a:xfrm>
                <a:prstGeom prst="ellipse">
                  <a:avLst/>
                </a:prstGeom>
                <a:solidFill>
                  <a:schemeClr val="bg1"/>
                </a:solidFill>
                <a:ln w="9525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277" name="Text Box 37"/>
              <p:cNvSpPr txBox="1">
                <a:spLocks noChangeArrowheads="1"/>
              </p:cNvSpPr>
              <p:nvPr/>
            </p:nvSpPr>
            <p:spPr bwMode="auto">
              <a:xfrm>
                <a:off x="1536" y="3648"/>
                <a:ext cx="382" cy="3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>
                    <a:solidFill>
                      <a:srgbClr val="FF0000"/>
                    </a:solidFill>
                    <a:latin typeface="Arial" charset="0"/>
                  </a:rPr>
                  <a:t>5</a:t>
                </a:r>
              </a:p>
            </p:txBody>
          </p:sp>
        </p:grpSp>
        <p:grpSp>
          <p:nvGrpSpPr>
            <p:cNvPr id="10278" name="Group 38"/>
            <p:cNvGrpSpPr>
              <a:grpSpLocks/>
            </p:cNvGrpSpPr>
            <p:nvPr/>
          </p:nvGrpSpPr>
          <p:grpSpPr bwMode="auto">
            <a:xfrm>
              <a:off x="4800" y="2352"/>
              <a:ext cx="816" cy="1106"/>
              <a:chOff x="2928" y="2640"/>
              <a:chExt cx="1200" cy="1296"/>
            </a:xfrm>
          </p:grpSpPr>
          <p:pic>
            <p:nvPicPr>
              <p:cNvPr id="10279" name="Picture 39" descr="Ga"/>
              <p:cNvPicPr>
                <a:picLocks noChangeAspect="1" noChangeArrowheads="1"/>
              </p:cNvPicPr>
              <p:nvPr/>
            </p:nvPicPr>
            <p:blipFill>
              <a:blip r:embed="rId8">
                <a:lum contrast="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640"/>
                <a:ext cx="1200" cy="129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80" name="Oval 40"/>
              <p:cNvSpPr>
                <a:spLocks noChangeArrowheads="1"/>
              </p:cNvSpPr>
              <p:nvPr/>
            </p:nvSpPr>
            <p:spPr bwMode="auto">
              <a:xfrm>
                <a:off x="3456" y="3744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281" name="Group 41"/>
            <p:cNvGrpSpPr>
              <a:grpSpLocks/>
            </p:cNvGrpSpPr>
            <p:nvPr/>
          </p:nvGrpSpPr>
          <p:grpSpPr bwMode="auto">
            <a:xfrm>
              <a:off x="3936" y="2352"/>
              <a:ext cx="864" cy="1106"/>
              <a:chOff x="4272" y="2640"/>
              <a:chExt cx="1248" cy="1296"/>
            </a:xfrm>
          </p:grpSpPr>
          <p:pic>
            <p:nvPicPr>
              <p:cNvPr id="10282" name="Picture 42" descr="Ho"/>
              <p:cNvPicPr>
                <a:picLocks noChangeAspect="1" noChangeArrowheads="1"/>
              </p:cNvPicPr>
              <p:nvPr/>
            </p:nvPicPr>
            <p:blipFill>
              <a:blip r:embed="rId9">
                <a:lum contrast="3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640"/>
                <a:ext cx="1248" cy="1296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83" name="Oval 43"/>
              <p:cNvSpPr>
                <a:spLocks noChangeArrowheads="1"/>
              </p:cNvSpPr>
              <p:nvPr/>
            </p:nvSpPr>
            <p:spPr bwMode="auto">
              <a:xfrm>
                <a:off x="4656" y="3744"/>
                <a:ext cx="192" cy="192"/>
              </a:xfrm>
              <a:prstGeom prst="ellipse">
                <a:avLst/>
              </a:prstGeom>
              <a:solidFill>
                <a:schemeClr val="bg1"/>
              </a:solidFill>
              <a:ln w="952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284" name="Text Box 44"/>
            <p:cNvSpPr txBox="1">
              <a:spLocks noChangeArrowheads="1"/>
            </p:cNvSpPr>
            <p:nvPr/>
          </p:nvSpPr>
          <p:spPr bwMode="auto">
            <a:xfrm>
              <a:off x="4992" y="3264"/>
              <a:ext cx="432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Arial" charset="0"/>
                </a:rPr>
                <a:t> 7</a:t>
              </a:r>
            </a:p>
          </p:txBody>
        </p:sp>
        <p:sp>
          <p:nvSpPr>
            <p:cNvPr id="10285" name="Text Box 45"/>
            <p:cNvSpPr txBox="1">
              <a:spLocks noChangeArrowheads="1"/>
            </p:cNvSpPr>
            <p:nvPr/>
          </p:nvSpPr>
          <p:spPr bwMode="auto">
            <a:xfrm>
              <a:off x="4176" y="3264"/>
              <a:ext cx="163" cy="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1">
                  <a:solidFill>
                    <a:srgbClr val="FF0000"/>
                  </a:solidFill>
                  <a:latin typeface="Arial" charset="0"/>
                </a:rPr>
                <a:t>6</a:t>
              </a:r>
            </a:p>
          </p:txBody>
        </p:sp>
      </p:grpSp>
      <p:sp>
        <p:nvSpPr>
          <p:cNvPr id="10286" name="Rectangle 46"/>
          <p:cNvSpPr>
            <a:spLocks noChangeArrowheads="1"/>
          </p:cNvSpPr>
          <p:nvPr/>
        </p:nvSpPr>
        <p:spPr bwMode="auto">
          <a:xfrm>
            <a:off x="152400" y="76200"/>
            <a:ext cx="3124200" cy="642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>
              <a:buFont typeface="Wingdings 2" pitchFamily="18" charset="2"/>
              <a:buChar char="ó"/>
            </a:pPr>
            <a:r>
              <a:rPr lang="en-US" sz="3000">
                <a:latin typeface="Arial" charset="0"/>
              </a:rPr>
              <a:t> </a:t>
            </a:r>
            <a:r>
              <a:rPr lang="en-US" sz="3200">
                <a:latin typeface="Arial" charset="0"/>
              </a:rPr>
              <a:t>Con vật đó sống ở đâu?</a:t>
            </a:r>
          </a:p>
          <a:p>
            <a:pPr algn="l">
              <a:buFont typeface="Wingdings 2" pitchFamily="18" charset="2"/>
              <a:buChar char="ó"/>
            </a:pPr>
            <a:endParaRPr lang="en-US" sz="3200">
              <a:latin typeface="Arial" charset="0"/>
            </a:endParaRPr>
          </a:p>
          <a:p>
            <a:pPr algn="l">
              <a:buFont typeface="Wingdings 2" pitchFamily="18" charset="2"/>
              <a:buChar char="ó"/>
            </a:pPr>
            <a:r>
              <a:rPr lang="en-US" sz="3200">
                <a:latin typeface="Arial" charset="0"/>
              </a:rPr>
              <a:t> Thức ăn của chúng là gì?</a:t>
            </a:r>
          </a:p>
          <a:p>
            <a:pPr algn="l">
              <a:buFont typeface="Wingdings 2" pitchFamily="18" charset="2"/>
              <a:buChar char="ó"/>
            </a:pPr>
            <a:endParaRPr lang="en-US" sz="3200">
              <a:latin typeface="Arial" charset="0"/>
            </a:endParaRPr>
          </a:p>
          <a:p>
            <a:pPr algn="l"/>
            <a:r>
              <a:rPr lang="en-US" sz="3200">
                <a:latin typeface="Arial" charset="0"/>
                <a:sym typeface="Wingdings 2" pitchFamily="18" charset="2"/>
              </a:rPr>
              <a:t></a:t>
            </a:r>
            <a:r>
              <a:rPr lang="en-US" sz="3200">
                <a:latin typeface="Arial" charset="0"/>
              </a:rPr>
              <a:t> Con nào là vật nuôi trong gia đình, con nào sống hoang dã hoặc được nuôi trong vườn thú?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0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02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6200" y="809625"/>
            <a:ext cx="2819400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0000FF"/>
                </a:solidFill>
                <a:latin typeface="Arial" charset="0"/>
              </a:rPr>
              <a:t>Lạc đà sống ở sa mạc khô, nóng. Thức ăn của chúng là cỏ, lá cây. Lạc đà là động vật hoang dã và còn được nuôi trong vườn thú</a:t>
            </a:r>
            <a:r>
              <a:rPr lang="en-US" sz="3600" b="1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  <p:pic>
        <p:nvPicPr>
          <p:cNvPr id="16390" name="Picture 6" descr="LacDa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Bo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5486400"/>
            <a:ext cx="7315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Arial" charset="0"/>
              </a:rPr>
              <a:t>Bò sống ở đồng cỏ, chúng ăn cỏ và được nuôi trong gia đình.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2176913"/>
  <p:tag name="VIOLETTITLE" val="TỰ NHIÊN VÀ XÃ HỘI LỚP 2"/>
  <p:tag name="VIOLETLESSON" val="28"/>
  <p:tag name="VIOLETCATID" val="2001792"/>
  <p:tag name="VIOLETSUBJECT" val="Tự nhiên và Xã hội 2"/>
  <p:tag name="VIOLETAUTHORID" val="11845620"/>
  <p:tag name="VIOLETAUTHORNAME" val="Nguyễn Thị Thu Thuỳ"/>
  <p:tag name="VIOLETAUTHORAVATAR" val="no_avatarf.jpg"/>
  <p:tag name="VIOLETAUTHORADDRESS" val="CDSPTN - Tây Ninh"/>
  <p:tag name="VIOLETDATE" val="2017-11-07 21:07:37"/>
  <p:tag name="VIOLETHIT" val="475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Cooper" pitchFamily="34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873</Words>
  <Application>Microsoft Office PowerPoint</Application>
  <PresentationFormat>On-screen Show (4:3)</PresentationFormat>
  <Paragraphs>120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Wingdings</vt:lpstr>
      <vt:lpstr>Wingdings 2</vt:lpstr>
      <vt:lpstr>VNI-Times</vt:lpstr>
      <vt:lpstr>VNI-Vari</vt:lpstr>
      <vt:lpstr>.VnCooper</vt:lpstr>
      <vt:lpstr>Default Design</vt:lpstr>
      <vt:lpstr>PHÒNG GIÁO DỤC VÀ ĐÀO TẠO QUẬN LONG BIEN TRƯỜNG TIỂU HỌC ÁI MỘ A 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PVC-CM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NINH KIỀU TRƯỜNG TIỂU HỌC LÊ QUÝ ĐÔN</dc:title>
  <dc:creator>Thanh Tuan</dc:creator>
  <cp:lastModifiedBy>Administrator</cp:lastModifiedBy>
  <cp:revision>29</cp:revision>
  <dcterms:created xsi:type="dcterms:W3CDTF">2013-03-24T05:43:50Z</dcterms:created>
  <dcterms:modified xsi:type="dcterms:W3CDTF">2018-03-19T11:31:08Z</dcterms:modified>
</cp:coreProperties>
</file>